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62" r:id="rId2"/>
    <p:sldId id="274" r:id="rId3"/>
    <p:sldId id="264" r:id="rId4"/>
    <p:sldId id="265" r:id="rId5"/>
    <p:sldId id="319" r:id="rId6"/>
    <p:sldId id="267" r:id="rId7"/>
    <p:sldId id="278" r:id="rId8"/>
    <p:sldId id="269" r:id="rId9"/>
    <p:sldId id="281" r:id="rId10"/>
    <p:sldId id="282" r:id="rId11"/>
    <p:sldId id="270" r:id="rId12"/>
    <p:sldId id="272" r:id="rId13"/>
    <p:sldId id="271" r:id="rId14"/>
    <p:sldId id="305" r:id="rId15"/>
    <p:sldId id="306" r:id="rId16"/>
    <p:sldId id="298" r:id="rId17"/>
    <p:sldId id="307" r:id="rId18"/>
    <p:sldId id="299" r:id="rId19"/>
    <p:sldId id="311" r:id="rId20"/>
    <p:sldId id="310" r:id="rId21"/>
    <p:sldId id="309" r:id="rId22"/>
    <p:sldId id="312" r:id="rId23"/>
    <p:sldId id="293" r:id="rId24"/>
    <p:sldId id="308" r:id="rId25"/>
    <p:sldId id="300" r:id="rId26"/>
    <p:sldId id="294" r:id="rId27"/>
    <p:sldId id="285" r:id="rId28"/>
    <p:sldId id="313" r:id="rId29"/>
    <p:sldId id="315" r:id="rId30"/>
    <p:sldId id="290" r:id="rId31"/>
    <p:sldId id="316" r:id="rId32"/>
    <p:sldId id="317" r:id="rId33"/>
    <p:sldId id="303" r:id="rId34"/>
    <p:sldId id="286" r:id="rId35"/>
    <p:sldId id="318" r:id="rId36"/>
    <p:sldId id="304" r:id="rId37"/>
    <p:sldId id="289" r:id="rId38"/>
    <p:sldId id="296" r:id="rId39"/>
    <p:sldId id="320" r:id="rId40"/>
    <p:sldId id="321" r:id="rId41"/>
    <p:sldId id="295" r:id="rId42"/>
    <p:sldId id="297" r:id="rId43"/>
    <p:sldId id="324" r:id="rId44"/>
    <p:sldId id="334" r:id="rId45"/>
    <p:sldId id="325" r:id="rId46"/>
    <p:sldId id="326" r:id="rId47"/>
    <p:sldId id="327" r:id="rId48"/>
    <p:sldId id="328" r:id="rId49"/>
    <p:sldId id="329" r:id="rId50"/>
    <p:sldId id="330" r:id="rId51"/>
    <p:sldId id="284" r:id="rId52"/>
    <p:sldId id="287" r:id="rId53"/>
    <p:sldId id="263" r:id="rId54"/>
    <p:sldId id="322" r:id="rId55"/>
    <p:sldId id="323" r:id="rId56"/>
    <p:sldId id="331" r:id="rId57"/>
    <p:sldId id="332" r:id="rId58"/>
    <p:sldId id="333" r:id="rId59"/>
    <p:sldId id="283" r:id="rId60"/>
    <p:sldId id="275" r:id="rId61"/>
    <p:sldId id="266" r:id="rId62"/>
    <p:sldId id="277" r:id="rId63"/>
    <p:sldId id="268"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00FFCC"/>
    <a:srgbClr val="FAEBD7"/>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1" autoAdjust="0"/>
    <p:restoredTop sz="80545" autoAdjust="0"/>
  </p:normalViewPr>
  <p:slideViewPr>
    <p:cSldViewPr snapToGrid="0">
      <p:cViewPr varScale="1">
        <p:scale>
          <a:sx n="84" d="100"/>
          <a:sy n="84" d="100"/>
        </p:scale>
        <p:origin x="60" y="166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D6330-DB37-4C9B-B3D4-18D0BE2285D3}" type="datetimeFigureOut">
              <a:rPr lang="en-US" smtClean="0"/>
              <a:t>11/12/2018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9C028-7C5C-43B6-8F4A-DB4D3FD24A6F}" type="slidenum">
              <a:rPr lang="en-US" smtClean="0"/>
              <a:t>‹#›</a:t>
            </a:fld>
            <a:endParaRPr lang="en-US"/>
          </a:p>
        </p:txBody>
      </p:sp>
    </p:spTree>
    <p:extLst>
      <p:ext uri="{BB962C8B-B14F-4D97-AF65-F5344CB8AC3E}">
        <p14:creationId xmlns:p14="http://schemas.microsoft.com/office/powerpoint/2010/main" val="3655354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species</a:t>
            </a:r>
            <a:r>
              <a:rPr lang="en-US" baseline="0" dirty="0" smtClean="0"/>
              <a:t> that evolved along with the native habitats that we are trying to restore. So, we can use their collective distribution, abundance, and response to management as a way to </a:t>
            </a:r>
            <a:r>
              <a:rPr lang="en-US" baseline="0" smtClean="0"/>
              <a:t>inform restoration.</a:t>
            </a:r>
            <a:endParaRPr lang="en-US"/>
          </a:p>
        </p:txBody>
      </p:sp>
      <p:sp>
        <p:nvSpPr>
          <p:cNvPr id="4" name="Slide Number Placeholder 3"/>
          <p:cNvSpPr>
            <a:spLocks noGrp="1"/>
          </p:cNvSpPr>
          <p:nvPr>
            <p:ph type="sldNum" sz="quarter" idx="10"/>
          </p:nvPr>
        </p:nvSpPr>
        <p:spPr/>
        <p:txBody>
          <a:bodyPr/>
          <a:lstStyle/>
          <a:p>
            <a:fld id="{27A9C028-7C5C-43B6-8F4A-DB4D3FD24A6F}" type="slidenum">
              <a:rPr lang="en-US" smtClean="0"/>
              <a:t>5</a:t>
            </a:fld>
            <a:endParaRPr lang="en-US"/>
          </a:p>
        </p:txBody>
      </p:sp>
    </p:spTree>
    <p:extLst>
      <p:ext uri="{BB962C8B-B14F-4D97-AF65-F5344CB8AC3E}">
        <p14:creationId xmlns:p14="http://schemas.microsoft.com/office/powerpoint/2010/main" val="3628475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study area included Sand Dunes State Forest, as a primary goal was to inform</a:t>
            </a:r>
            <a:r>
              <a:rPr lang="en-US" baseline="0" dirty="0" smtClean="0"/>
              <a:t> habitat restoration within the State Forest Itself. We also included surveys within adjacent Sherburne WMA to add power to our analyses.</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45</a:t>
            </a:fld>
            <a:endParaRPr lang="en-US"/>
          </a:p>
        </p:txBody>
      </p:sp>
    </p:spTree>
    <p:extLst>
      <p:ext uri="{BB962C8B-B14F-4D97-AF65-F5344CB8AC3E}">
        <p14:creationId xmlns:p14="http://schemas.microsoft.com/office/powerpoint/2010/main" val="346709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Sherburne is directly North</a:t>
            </a:r>
            <a:r>
              <a:rPr lang="en-US" baseline="0" dirty="0" smtClean="0"/>
              <a:t> of sand dunes, and has been managed for wildlife since the 1960s. 12,424 ha. For the purposes of our study, Sherburne contains areas that are similar to the desired future conditions at Sand Dunes, and including plots at Sherburne adds…breadth? Scope? What?</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46</a:t>
            </a:fld>
            <a:endParaRPr lang="en-US"/>
          </a:p>
        </p:txBody>
      </p:sp>
    </p:spTree>
    <p:extLst>
      <p:ext uri="{BB962C8B-B14F-4D97-AF65-F5344CB8AC3E}">
        <p14:creationId xmlns:p14="http://schemas.microsoft.com/office/powerpoint/2010/main" val="3145403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surveyed each plot for</a:t>
            </a:r>
            <a:r>
              <a:rPr lang="en-US" baseline="0" dirty="0" smtClean="0"/>
              <a:t> our target species over 2 or 3 field seasons between 2014-2016.</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50</a:t>
            </a:fld>
            <a:endParaRPr lang="en-US"/>
          </a:p>
        </p:txBody>
      </p:sp>
    </p:spTree>
    <p:extLst>
      <p:ext uri="{BB962C8B-B14F-4D97-AF65-F5344CB8AC3E}">
        <p14:creationId xmlns:p14="http://schemas.microsoft.com/office/powerpoint/2010/main" val="348062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10</a:t>
            </a:fld>
            <a:endParaRPr lang="en-US"/>
          </a:p>
        </p:txBody>
      </p:sp>
    </p:spTree>
    <p:extLst>
      <p:ext uri="{BB962C8B-B14F-4D97-AF65-F5344CB8AC3E}">
        <p14:creationId xmlns:p14="http://schemas.microsoft.com/office/powerpoint/2010/main" val="419752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a:t>
            </a:r>
            <a:r>
              <a:rPr lang="en-US" dirty="0" smtClean="0"/>
              <a:t>ecognizing</a:t>
            </a:r>
            <a:r>
              <a:rPr lang="en-US" baseline="0" dirty="0" smtClean="0"/>
              <a:t> these challenges, the DNR also saw an opportunity for conservation. &lt;&lt;cut to Sand Dunes&gt;&gt;</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17</a:t>
            </a:fld>
            <a:endParaRPr lang="en-US"/>
          </a:p>
        </p:txBody>
      </p:sp>
    </p:spTree>
    <p:extLst>
      <p:ext uri="{BB962C8B-B14F-4D97-AF65-F5344CB8AC3E}">
        <p14:creationId xmlns:p14="http://schemas.microsoft.com/office/powerpoint/2010/main" val="368189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Located in central Sherburne county within</a:t>
            </a:r>
            <a:r>
              <a:rPr lang="en-US" baseline="0" dirty="0" smtClean="0"/>
              <a:t> the Anoka Sand Plain subsection.</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21</a:t>
            </a:fld>
            <a:endParaRPr lang="en-US"/>
          </a:p>
        </p:txBody>
      </p:sp>
    </p:spTree>
    <p:extLst>
      <p:ext uri="{BB962C8B-B14F-4D97-AF65-F5344CB8AC3E}">
        <p14:creationId xmlns:p14="http://schemas.microsoft.com/office/powerpoint/2010/main" val="247228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Acquired by MN DNR</a:t>
            </a:r>
            <a:r>
              <a:rPr lang="en-US" baseline="0" dirty="0" smtClean="0"/>
              <a:t> </a:t>
            </a:r>
            <a:r>
              <a:rPr lang="en-US" dirty="0" smtClean="0"/>
              <a:t>in 1946, encompasses approx.</a:t>
            </a:r>
            <a:r>
              <a:rPr lang="en-US" baseline="0" dirty="0" smtClean="0"/>
              <a:t> 4,486ha</a:t>
            </a:r>
            <a:r>
              <a:rPr lang="en-US" dirty="0" smtClean="0"/>
              <a:t>. Managed primarily</a:t>
            </a:r>
            <a:r>
              <a:rPr lang="en-US" baseline="0" dirty="0" smtClean="0"/>
              <a:t> for recreation and timber production. Pines were planted in the area even before it was state owned to help stabilize dunes and soils during drought years, and have been planted since then because it’s a great area for growing pine for timber. </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24</a:t>
            </a:fld>
            <a:endParaRPr lang="en-US"/>
          </a:p>
        </p:txBody>
      </p:sp>
    </p:spTree>
    <p:extLst>
      <p:ext uri="{BB962C8B-B14F-4D97-AF65-F5344CB8AC3E}">
        <p14:creationId xmlns:p14="http://schemas.microsoft.com/office/powerpoint/2010/main" val="319980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restoration was to manage the landscape for</a:t>
            </a:r>
            <a:r>
              <a:rPr lang="en-US" baseline="0" dirty="0" smtClean="0"/>
              <a:t> rare native species and communities, and to contribute to the overall broad-scale ecosystem health.</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33</a:t>
            </a:fld>
            <a:endParaRPr lang="en-US"/>
          </a:p>
        </p:txBody>
      </p:sp>
    </p:spTree>
    <p:extLst>
      <p:ext uri="{BB962C8B-B14F-4D97-AF65-F5344CB8AC3E}">
        <p14:creationId xmlns:p14="http://schemas.microsoft.com/office/powerpoint/2010/main" val="310694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t>
            </a:r>
            <a:r>
              <a:rPr lang="en-US" dirty="0" smtClean="0"/>
              <a:t>are species</a:t>
            </a:r>
            <a:r>
              <a:rPr lang="en-US" baseline="0" dirty="0" smtClean="0"/>
              <a:t> that evolved along with the native habitats that we are trying to restore. So, we can use their collective distribution, abundance, and response to management as a way to inform restoration.</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36</a:t>
            </a:fld>
            <a:endParaRPr lang="en-US"/>
          </a:p>
        </p:txBody>
      </p:sp>
    </p:spTree>
    <p:extLst>
      <p:ext uri="{BB962C8B-B14F-4D97-AF65-F5344CB8AC3E}">
        <p14:creationId xmlns:p14="http://schemas.microsoft.com/office/powerpoint/2010/main" val="1166466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study the distribution and abundance of these species on the landscape in order to learn more about their habitat requirements, so that we know how to manage for a functional landscape that provides what they need. And that’s exactly what we did.</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43</a:t>
            </a:fld>
            <a:endParaRPr lang="en-US"/>
          </a:p>
        </p:txBody>
      </p:sp>
    </p:spTree>
    <p:extLst>
      <p:ext uri="{BB962C8B-B14F-4D97-AF65-F5344CB8AC3E}">
        <p14:creationId xmlns:p14="http://schemas.microsoft.com/office/powerpoint/2010/main" val="3701531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specific research question was,</a:t>
            </a:r>
            <a:r>
              <a:rPr lang="en-US" baseline="0" dirty="0" smtClean="0"/>
              <a:t> what factors influence rare species occupancy and abundance within the Anoka Sand Plain?</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44</a:t>
            </a:fld>
            <a:endParaRPr lang="en-US"/>
          </a:p>
        </p:txBody>
      </p:sp>
    </p:spTree>
    <p:extLst>
      <p:ext uri="{BB962C8B-B14F-4D97-AF65-F5344CB8AC3E}">
        <p14:creationId xmlns:p14="http://schemas.microsoft.com/office/powerpoint/2010/main" val="187513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757760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349258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1476293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4041351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1125209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0648FF-B26F-47F9-8793-94EF1A54B773}"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258497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F0648FF-B26F-47F9-8793-94EF1A54B773}" type="datetimeFigureOut">
              <a:rPr lang="en-US" smtClean="0"/>
              <a:t>11/12/2018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120038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F0648FF-B26F-47F9-8793-94EF1A54B773}" type="datetimeFigureOut">
              <a:rPr lang="en-US" smtClean="0"/>
              <a:t>11/12/2018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232968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0648FF-B26F-47F9-8793-94EF1A54B773}" type="datetimeFigureOut">
              <a:rPr lang="en-US" smtClean="0"/>
              <a:t>11/12/2018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420205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0648FF-B26F-47F9-8793-94EF1A54B773}"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96234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0648FF-B26F-47F9-8793-94EF1A54B773}"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2392809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0648FF-B26F-47F9-8793-94EF1A54B773}" type="datetimeFigureOut">
              <a:rPr lang="en-US" smtClean="0"/>
              <a:t>11/12/2018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1542E-7CF9-460C-9965-9A03AF30950A}" type="slidenum">
              <a:rPr lang="en-US" smtClean="0"/>
              <a:t>‹#›</a:t>
            </a:fld>
            <a:endParaRPr lang="en-US"/>
          </a:p>
        </p:txBody>
      </p:sp>
    </p:spTree>
    <p:extLst>
      <p:ext uri="{BB962C8B-B14F-4D97-AF65-F5344CB8AC3E}">
        <p14:creationId xmlns:p14="http://schemas.microsoft.com/office/powerpoint/2010/main" val="822442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Box 4"/>
          <p:cNvSpPr txBox="1"/>
          <p:nvPr/>
        </p:nvSpPr>
        <p:spPr>
          <a:xfrm>
            <a:off x="1033860" y="649973"/>
            <a:ext cx="7266562" cy="3046988"/>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Hierarchical Abundance Modeling to Inform Oak Savanna Habitat Restoration</a:t>
            </a:r>
            <a:endParaRPr lang="en-US" sz="4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592887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TextBox 7"/>
          <p:cNvSpPr txBox="1"/>
          <p:nvPr/>
        </p:nvSpPr>
        <p:spPr>
          <a:xfrm>
            <a:off x="94301" y="4421329"/>
            <a:ext cx="8857129"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&lt; 98.98 %</a:t>
            </a:r>
            <a:endParaRPr lang="en-US" sz="4800" dirty="0">
              <a:solidFill>
                <a:schemeClr val="bg1"/>
              </a:solidFill>
              <a:latin typeface="Lucida Sans" panose="020B0602030504020204" pitchFamily="34" charset="0"/>
              <a:cs typeface="Arial" panose="020B0604020202020204" pitchFamily="34" charset="0"/>
            </a:endParaRPr>
          </a:p>
        </p:txBody>
      </p:sp>
      <p:sp>
        <p:nvSpPr>
          <p:cNvPr id="9" name="TextBox 8"/>
          <p:cNvSpPr txBox="1"/>
          <p:nvPr/>
        </p:nvSpPr>
        <p:spPr>
          <a:xfrm>
            <a:off x="94301" y="2759221"/>
            <a:ext cx="8857129"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 2,600 ha remained</a:t>
            </a:r>
            <a:endParaRPr lang="en-US" sz="48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286871" y="1097114"/>
            <a:ext cx="8857129"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 12,000,000 ha</a:t>
            </a:r>
            <a:endParaRPr lang="en-US" sz="48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6313250" y="6204395"/>
            <a:ext cx="2482937" cy="338554"/>
          </a:xfrm>
          <a:prstGeom prst="rect">
            <a:avLst/>
          </a:prstGeom>
          <a:noFill/>
        </p:spPr>
        <p:txBody>
          <a:bodyPr wrap="square" rtlCol="0">
            <a:spAutoFit/>
          </a:bodyPr>
          <a:lstStyle/>
          <a:p>
            <a:pPr algn="ctr"/>
            <a:r>
              <a:rPr lang="en-US" sz="1600" dirty="0" err="1" smtClean="0">
                <a:solidFill>
                  <a:schemeClr val="bg1">
                    <a:lumMod val="65000"/>
                  </a:schemeClr>
                </a:solidFill>
                <a:latin typeface="Lucida Sans" panose="020B0602030504020204" pitchFamily="34" charset="0"/>
                <a:cs typeface="Arial" panose="020B0604020202020204" pitchFamily="34" charset="0"/>
              </a:rPr>
              <a:t>Nuzzo</a:t>
            </a:r>
            <a:r>
              <a:rPr lang="en-US" sz="1600" dirty="0" smtClean="0">
                <a:solidFill>
                  <a:schemeClr val="bg1">
                    <a:lumMod val="65000"/>
                  </a:schemeClr>
                </a:solidFill>
                <a:latin typeface="Lucida Sans" panose="020B0602030504020204" pitchFamily="34" charset="0"/>
                <a:cs typeface="Arial" panose="020B0604020202020204" pitchFamily="34" charset="0"/>
              </a:rPr>
              <a:t> 1986</a:t>
            </a:r>
            <a:endParaRPr lang="en-US" sz="1600" dirty="0">
              <a:solidFill>
                <a:schemeClr val="bg1">
                  <a:lumMod val="65000"/>
                </a:schemeClr>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939700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1556423" y="0"/>
            <a:ext cx="6031150" cy="6858000"/>
            <a:chOff x="1448789" y="0"/>
            <a:chExt cx="6077001" cy="6858000"/>
          </a:xfrm>
        </p:grpSpPr>
        <p:grpSp>
          <p:nvGrpSpPr>
            <p:cNvPr id="3" name="Group 2"/>
            <p:cNvGrpSpPr/>
            <p:nvPr/>
          </p:nvGrpSpPr>
          <p:grpSpPr>
            <a:xfrm>
              <a:off x="1448789" y="0"/>
              <a:ext cx="6077001" cy="6858000"/>
              <a:chOff x="-1" y="0"/>
              <a:chExt cx="6077001" cy="685800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6077000" cy="6858000"/>
              </a:xfrm>
              <a:prstGeom prst="rect">
                <a:avLst/>
              </a:prstGeom>
            </p:spPr>
          </p:pic>
          <p:sp>
            <p:nvSpPr>
              <p:cNvPr id="6" name="TextBox 5"/>
              <p:cNvSpPr txBox="1"/>
              <p:nvPr/>
            </p:nvSpPr>
            <p:spPr>
              <a:xfrm>
                <a:off x="4168239" y="2481943"/>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Upland Prairie</a:t>
                </a:r>
                <a:endParaRPr lang="en-US" sz="900" dirty="0">
                  <a:latin typeface="Bookman Old Style" panose="02050604050505020204" pitchFamily="18" charset="0"/>
                </a:endParaRPr>
              </a:p>
            </p:txBody>
          </p:sp>
          <p:sp>
            <p:nvSpPr>
              <p:cNvPr id="7" name="TextBox 6"/>
              <p:cNvSpPr txBox="1"/>
              <p:nvPr/>
            </p:nvSpPr>
            <p:spPr>
              <a:xfrm>
                <a:off x="4322620" y="2101932"/>
                <a:ext cx="1698171" cy="380011"/>
              </a:xfrm>
              <a:prstGeom prst="rect">
                <a:avLst/>
              </a:prstGeom>
              <a:solidFill>
                <a:srgbClr val="FFFFFF"/>
              </a:solidFill>
            </p:spPr>
            <p:txBody>
              <a:bodyPr wrap="square" rtlCol="0">
                <a:spAutoFit/>
              </a:bodyPr>
              <a:lstStyle/>
              <a:p>
                <a:endParaRPr lang="en-US" dirty="0"/>
              </a:p>
            </p:txBody>
          </p:sp>
          <p:sp>
            <p:nvSpPr>
              <p:cNvPr id="8" name="TextBox 7"/>
              <p:cNvSpPr txBox="1"/>
              <p:nvPr/>
            </p:nvSpPr>
            <p:spPr>
              <a:xfrm>
                <a:off x="4168238" y="2700900"/>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Prairie Woodland</a:t>
                </a:r>
                <a:endParaRPr lang="en-US" sz="900" dirty="0">
                  <a:latin typeface="Bookman Old Style" panose="02050604050505020204" pitchFamily="18" charset="0"/>
                </a:endParaRPr>
              </a:p>
            </p:txBody>
          </p:sp>
          <p:sp>
            <p:nvSpPr>
              <p:cNvPr id="9" name="TextBox 8"/>
              <p:cNvSpPr txBox="1"/>
              <p:nvPr/>
            </p:nvSpPr>
            <p:spPr>
              <a:xfrm>
                <a:off x="4168238" y="2909845"/>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Aspen Parkland</a:t>
                </a:r>
                <a:endParaRPr lang="en-US" sz="900" dirty="0">
                  <a:latin typeface="Bookman Old Style" panose="02050604050505020204" pitchFamily="18" charset="0"/>
                </a:endParaRPr>
              </a:p>
            </p:txBody>
          </p:sp>
          <p:sp>
            <p:nvSpPr>
              <p:cNvPr id="10" name="TextBox 9"/>
              <p:cNvSpPr txBox="1"/>
              <p:nvPr/>
            </p:nvSpPr>
            <p:spPr>
              <a:xfrm>
                <a:off x="4168237" y="3128802"/>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Oak Woodland and Brushland</a:t>
                </a:r>
                <a:endParaRPr lang="en-US" sz="900" dirty="0">
                  <a:latin typeface="Bookman Old Style" panose="02050604050505020204" pitchFamily="18" charset="0"/>
                </a:endParaRPr>
              </a:p>
            </p:txBody>
          </p:sp>
          <p:sp>
            <p:nvSpPr>
              <p:cNvPr id="11" name="TextBox 10"/>
              <p:cNvSpPr txBox="1"/>
              <p:nvPr/>
            </p:nvSpPr>
            <p:spPr>
              <a:xfrm>
                <a:off x="4168237" y="3325459"/>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Floodplain Forest</a:t>
                </a:r>
                <a:endParaRPr lang="en-US" sz="900" dirty="0">
                  <a:latin typeface="Bookman Old Style" panose="02050604050505020204" pitchFamily="18" charset="0"/>
                </a:endParaRPr>
              </a:p>
            </p:txBody>
          </p:sp>
          <p:sp>
            <p:nvSpPr>
              <p:cNvPr id="12" name="TextBox 11"/>
              <p:cNvSpPr txBox="1"/>
              <p:nvPr/>
            </p:nvSpPr>
            <p:spPr>
              <a:xfrm>
                <a:off x="4168237" y="3533991"/>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Maple – Basswood Forest</a:t>
                </a:r>
                <a:endParaRPr lang="en-US" sz="900" dirty="0">
                  <a:latin typeface="Bookman Old Style" panose="02050604050505020204" pitchFamily="18" charset="0"/>
                </a:endParaRPr>
              </a:p>
            </p:txBody>
          </p:sp>
          <p:sp>
            <p:nvSpPr>
              <p:cNvPr id="13" name="TextBox 12"/>
              <p:cNvSpPr txBox="1"/>
              <p:nvPr/>
            </p:nvSpPr>
            <p:spPr>
              <a:xfrm>
                <a:off x="4168237" y="3775661"/>
                <a:ext cx="1908757" cy="204629"/>
              </a:xfrm>
              <a:prstGeom prst="rect">
                <a:avLst/>
              </a:prstGeom>
              <a:solidFill>
                <a:srgbClr val="FFFFFF"/>
              </a:solidFill>
            </p:spPr>
            <p:txBody>
              <a:bodyPr wrap="square" rtlCol="0">
                <a:spAutoFit/>
              </a:bodyPr>
              <a:lstStyle/>
              <a:p>
                <a:endParaRPr lang="en-US" dirty="0"/>
              </a:p>
            </p:txBody>
          </p:sp>
          <p:sp>
            <p:nvSpPr>
              <p:cNvPr id="14" name="TextBox 13"/>
              <p:cNvSpPr txBox="1"/>
              <p:nvPr/>
            </p:nvSpPr>
            <p:spPr>
              <a:xfrm>
                <a:off x="4168236" y="4004716"/>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Northern Hardwood Forest</a:t>
                </a:r>
                <a:endParaRPr lang="en-US" sz="900" dirty="0">
                  <a:latin typeface="Bookman Old Style" panose="02050604050505020204" pitchFamily="18" charset="0"/>
                </a:endParaRPr>
              </a:p>
            </p:txBody>
          </p:sp>
          <p:sp>
            <p:nvSpPr>
              <p:cNvPr id="15" name="TextBox 14"/>
              <p:cNvSpPr txBox="1"/>
              <p:nvPr/>
            </p:nvSpPr>
            <p:spPr>
              <a:xfrm>
                <a:off x="4168236" y="4202867"/>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Great Lakes Pine Forest</a:t>
                </a:r>
                <a:endParaRPr lang="en-US" sz="900" dirty="0">
                  <a:latin typeface="Bookman Old Style" panose="02050604050505020204" pitchFamily="18" charset="0"/>
                </a:endParaRPr>
              </a:p>
            </p:txBody>
          </p:sp>
          <p:sp>
            <p:nvSpPr>
              <p:cNvPr id="16" name="TextBox 15"/>
              <p:cNvSpPr txBox="1"/>
              <p:nvPr/>
            </p:nvSpPr>
            <p:spPr>
              <a:xfrm>
                <a:off x="4168236" y="4417123"/>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Jack Pine Forest</a:t>
                </a:r>
                <a:endParaRPr lang="en-US" sz="900" dirty="0">
                  <a:latin typeface="Bookman Old Style" panose="02050604050505020204" pitchFamily="18" charset="0"/>
                </a:endParaRPr>
              </a:p>
            </p:txBody>
          </p:sp>
          <p:sp>
            <p:nvSpPr>
              <p:cNvPr id="17" name="TextBox 16"/>
              <p:cNvSpPr txBox="1"/>
              <p:nvPr/>
            </p:nvSpPr>
            <p:spPr>
              <a:xfrm>
                <a:off x="4168233" y="4627149"/>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Boreal Hardwood - Conifer</a:t>
                </a:r>
                <a:endParaRPr lang="en-US" sz="900" dirty="0">
                  <a:latin typeface="Bookman Old Style" panose="02050604050505020204" pitchFamily="18" charset="0"/>
                </a:endParaRPr>
              </a:p>
            </p:txBody>
          </p:sp>
          <p:sp>
            <p:nvSpPr>
              <p:cNvPr id="18" name="TextBox 17"/>
              <p:cNvSpPr txBox="1"/>
              <p:nvPr/>
            </p:nvSpPr>
            <p:spPr>
              <a:xfrm>
                <a:off x="4168233" y="4820186"/>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Peatland</a:t>
                </a:r>
                <a:endParaRPr lang="en-US" sz="900" dirty="0">
                  <a:latin typeface="Bookman Old Style" panose="02050604050505020204" pitchFamily="18" charset="0"/>
                </a:endParaRPr>
              </a:p>
            </p:txBody>
          </p:sp>
          <p:sp>
            <p:nvSpPr>
              <p:cNvPr id="19" name="TextBox 18"/>
              <p:cNvSpPr txBox="1"/>
              <p:nvPr/>
            </p:nvSpPr>
            <p:spPr>
              <a:xfrm>
                <a:off x="0" y="6187044"/>
                <a:ext cx="6076993" cy="276999"/>
              </a:xfrm>
              <a:prstGeom prst="rect">
                <a:avLst/>
              </a:prstGeom>
              <a:noFill/>
            </p:spPr>
            <p:txBody>
              <a:bodyPr wrap="square" rtlCol="0">
                <a:spAutoFit/>
              </a:bodyPr>
              <a:lstStyle/>
              <a:p>
                <a:pPr algn="ctr"/>
                <a:r>
                  <a:rPr lang="en-US" sz="1200" dirty="0" smtClean="0">
                    <a:latin typeface="Bookman Old Style" panose="02050604050505020204" pitchFamily="18" charset="0"/>
                  </a:rPr>
                  <a:t>The Natural Vegetation at the Time of the Public Land Survey: 1847-1907</a:t>
                </a:r>
                <a:endParaRPr lang="en-US" sz="1200" dirty="0">
                  <a:latin typeface="Bookman Old Style" panose="02050604050505020204" pitchFamily="18" charset="0"/>
                </a:endParaRPr>
              </a:p>
            </p:txBody>
          </p:sp>
          <p:sp>
            <p:nvSpPr>
              <p:cNvPr id="20" name="TextBox 19"/>
              <p:cNvSpPr txBox="1"/>
              <p:nvPr/>
            </p:nvSpPr>
            <p:spPr>
              <a:xfrm>
                <a:off x="-1" y="6451003"/>
                <a:ext cx="6076995" cy="338554"/>
              </a:xfrm>
              <a:prstGeom prst="rect">
                <a:avLst/>
              </a:prstGeom>
              <a:solidFill>
                <a:srgbClr val="FFFFFF"/>
              </a:solidFill>
            </p:spPr>
            <p:txBody>
              <a:bodyPr wrap="square" rtlCol="0">
                <a:spAutoFit/>
              </a:bodyPr>
              <a:lstStyle/>
              <a:p>
                <a:endParaRPr lang="en-US" sz="800" dirty="0" smtClean="0">
                  <a:latin typeface="Bookman Old Style" panose="02050604050505020204" pitchFamily="18" charset="0"/>
                </a:endParaRPr>
              </a:p>
              <a:p>
                <a:pPr algn="ctr"/>
                <a:r>
                  <a:rPr lang="en-US" sz="800" dirty="0" smtClean="0">
                    <a:latin typeface="Bookman Old Style" panose="02050604050505020204" pitchFamily="18" charset="0"/>
                  </a:rPr>
                  <a:t>Adapted by Barbara Coffin from </a:t>
                </a:r>
                <a:r>
                  <a:rPr lang="en-US" sz="800" i="1" dirty="0" smtClean="0">
                    <a:latin typeface="Bookman Old Style" panose="02050604050505020204" pitchFamily="18" charset="0"/>
                  </a:rPr>
                  <a:t>The Original Vegetation of Minnesota </a:t>
                </a:r>
                <a:r>
                  <a:rPr lang="en-US" sz="800" dirty="0" smtClean="0">
                    <a:latin typeface="Bookman Old Style" panose="02050604050505020204" pitchFamily="18" charset="0"/>
                  </a:rPr>
                  <a:t>by F. J. </a:t>
                </a:r>
                <a:r>
                  <a:rPr lang="en-US" sz="800" dirty="0" err="1" smtClean="0">
                    <a:latin typeface="Bookman Old Style" panose="02050604050505020204" pitchFamily="18" charset="0"/>
                  </a:rPr>
                  <a:t>Marschner</a:t>
                </a:r>
                <a:r>
                  <a:rPr lang="en-US" sz="800" dirty="0" smtClean="0">
                    <a:latin typeface="Bookman Old Style" panose="02050604050505020204" pitchFamily="18" charset="0"/>
                  </a:rPr>
                  <a:t>, pub. 1974.</a:t>
                </a:r>
                <a:endParaRPr lang="en-US" sz="800" i="1" dirty="0">
                  <a:latin typeface="Bookman Old Style" panose="02050604050505020204" pitchFamily="18" charset="0"/>
                </a:endParaRPr>
              </a:p>
            </p:txBody>
          </p:sp>
        </p:grpSp>
        <p:sp>
          <p:nvSpPr>
            <p:cNvPr id="4" name="TextBox 3"/>
            <p:cNvSpPr txBox="1"/>
            <p:nvPr/>
          </p:nvSpPr>
          <p:spPr>
            <a:xfrm>
              <a:off x="6460177" y="5051018"/>
              <a:ext cx="1065606" cy="672888"/>
            </a:xfrm>
            <a:prstGeom prst="rect">
              <a:avLst/>
            </a:prstGeom>
            <a:solidFill>
              <a:srgbClr val="FFFFFF"/>
            </a:solidFill>
          </p:spPr>
          <p:txBody>
            <a:bodyPr wrap="square" rtlCol="0">
              <a:spAutoFit/>
            </a:bodyPr>
            <a:lstStyle/>
            <a:p>
              <a:endParaRPr lang="en-US" dirty="0"/>
            </a:p>
          </p:txBody>
        </p:sp>
      </p:grpSp>
    </p:spTree>
    <p:extLst>
      <p:ext uri="{BB962C8B-B14F-4D97-AF65-F5344CB8AC3E}">
        <p14:creationId xmlns:p14="http://schemas.microsoft.com/office/powerpoint/2010/main" val="3483072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1231" y="0"/>
            <a:ext cx="6310773" cy="6858000"/>
          </a:xfrm>
          <a:prstGeom prst="rect">
            <a:avLst/>
          </a:prstGeom>
        </p:spPr>
      </p:pic>
    </p:spTree>
    <p:extLst>
      <p:ext uri="{BB962C8B-B14F-4D97-AF65-F5344CB8AC3E}">
        <p14:creationId xmlns:p14="http://schemas.microsoft.com/office/powerpoint/2010/main" val="767567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942612" y="0"/>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4" name="Picture 3"/>
          <p:cNvPicPr>
            <a:picLocks noChangeAspect="1"/>
          </p:cNvPicPr>
          <p:nvPr/>
        </p:nvPicPr>
        <p:blipFill>
          <a:blip r:embed="rId2"/>
          <a:stretch>
            <a:fillRect/>
          </a:stretch>
        </p:blipFill>
        <p:spPr>
          <a:xfrm>
            <a:off x="1998903" y="769441"/>
            <a:ext cx="5130285" cy="5917563"/>
          </a:xfrm>
          <a:prstGeom prst="rect">
            <a:avLst/>
          </a:prstGeom>
        </p:spPr>
      </p:pic>
    </p:spTree>
    <p:extLst>
      <p:ext uri="{BB962C8B-B14F-4D97-AF65-F5344CB8AC3E}">
        <p14:creationId xmlns:p14="http://schemas.microsoft.com/office/powerpoint/2010/main" val="27317766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942612" y="0"/>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4" name="Picture 3"/>
          <p:cNvPicPr>
            <a:picLocks noChangeAspect="1"/>
          </p:cNvPicPr>
          <p:nvPr/>
        </p:nvPicPr>
        <p:blipFill>
          <a:blip r:embed="rId2"/>
          <a:stretch>
            <a:fillRect/>
          </a:stretch>
        </p:blipFill>
        <p:spPr>
          <a:xfrm>
            <a:off x="1851269" y="880109"/>
            <a:ext cx="4928842" cy="5691639"/>
          </a:xfrm>
          <a:prstGeom prst="rect">
            <a:avLst/>
          </a:prstGeom>
        </p:spPr>
      </p:pic>
    </p:spTree>
    <p:extLst>
      <p:ext uri="{BB962C8B-B14F-4D97-AF65-F5344CB8AC3E}">
        <p14:creationId xmlns:p14="http://schemas.microsoft.com/office/powerpoint/2010/main" val="2258093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942612" y="0"/>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2" name="Picture 1"/>
          <p:cNvPicPr>
            <a:picLocks noChangeAspect="1"/>
          </p:cNvPicPr>
          <p:nvPr/>
        </p:nvPicPr>
        <p:blipFill>
          <a:blip r:embed="rId2"/>
          <a:stretch>
            <a:fillRect/>
          </a:stretch>
        </p:blipFill>
        <p:spPr>
          <a:xfrm>
            <a:off x="2377391" y="950665"/>
            <a:ext cx="4705380" cy="5477029"/>
          </a:xfrm>
          <a:prstGeom prst="rect">
            <a:avLst/>
          </a:prstGeom>
        </p:spPr>
      </p:pic>
    </p:spTree>
    <p:extLst>
      <p:ext uri="{BB962C8B-B14F-4D97-AF65-F5344CB8AC3E}">
        <p14:creationId xmlns:p14="http://schemas.microsoft.com/office/powerpoint/2010/main" val="722838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450" y="388926"/>
            <a:ext cx="869823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2006 </a:t>
            </a:r>
            <a:r>
              <a:rPr lang="en-US" sz="4400" dirty="0" smtClean="0">
                <a:solidFill>
                  <a:schemeClr val="bg1"/>
                </a:solidFill>
                <a:latin typeface="Lucida Sans" panose="020B0602030504020204" pitchFamily="34" charset="0"/>
                <a:cs typeface="Arial" panose="020B0604020202020204" pitchFamily="34" charset="0"/>
              </a:rPr>
              <a:t>State Wildlife Action Plan</a:t>
            </a:r>
            <a:endParaRPr lang="en-US" sz="4400" dirty="0" smtClean="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292813" y="2630721"/>
            <a:ext cx="8009735"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High-quality oak savanna, prairie, and dune</a:t>
            </a:r>
            <a:endParaRPr lang="en-US" sz="28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171451" y="1386901"/>
            <a:ext cx="4251960"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Anoka Sand Plain</a:t>
            </a:r>
            <a:endParaRPr lang="en-US" sz="36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292813" y="3476334"/>
            <a:ext cx="7443950"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97 Species in Greatest Conservation Need</a:t>
            </a:r>
            <a:endParaRPr lang="en-US" sz="28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292813" y="5253036"/>
            <a:ext cx="8263890" cy="954107"/>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Rare species occurrence tied to conservation management lands</a:t>
            </a:r>
            <a:endParaRPr lang="en-US" sz="2800" dirty="0">
              <a:solidFill>
                <a:schemeClr val="bg1"/>
              </a:solidFill>
              <a:latin typeface="Lucida Sans" panose="020B0602030504020204" pitchFamily="34" charset="0"/>
              <a:cs typeface="Arial" panose="020B0604020202020204" pitchFamily="34" charset="0"/>
            </a:endParaRPr>
          </a:p>
        </p:txBody>
      </p:sp>
      <p:sp>
        <p:nvSpPr>
          <p:cNvPr id="8" name="TextBox 7"/>
          <p:cNvSpPr txBox="1"/>
          <p:nvPr/>
        </p:nvSpPr>
        <p:spPr>
          <a:xfrm>
            <a:off x="292813" y="4364685"/>
            <a:ext cx="6370877"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39 federally or state listed species</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5710302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450" y="388926"/>
            <a:ext cx="869823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2006 </a:t>
            </a:r>
            <a:r>
              <a:rPr lang="en-US" sz="4400" dirty="0" smtClean="0">
                <a:solidFill>
                  <a:schemeClr val="bg1"/>
                </a:solidFill>
                <a:latin typeface="Lucida Sans" panose="020B0602030504020204" pitchFamily="34" charset="0"/>
                <a:cs typeface="Arial" panose="020B0604020202020204" pitchFamily="34" charset="0"/>
              </a:rPr>
              <a:t>State Wildlife Action Plan</a:t>
            </a:r>
            <a:endParaRPr lang="en-US" sz="4400" dirty="0" smtClean="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292813" y="2630721"/>
            <a:ext cx="8009735"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Key challenges for rare species:</a:t>
            </a:r>
            <a:endParaRPr lang="en-US" sz="28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171451" y="1386901"/>
            <a:ext cx="4251960"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Anoka Sand Plain</a:t>
            </a:r>
            <a:endParaRPr lang="en-US" sz="36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1112753" y="3476334"/>
            <a:ext cx="7443950"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Habitat loss</a:t>
            </a:r>
            <a:endParaRPr lang="en-US" sz="28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1112241" y="5210298"/>
            <a:ext cx="4130598"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Habitat degradation</a:t>
            </a:r>
            <a:endParaRPr lang="en-US" sz="2800" dirty="0">
              <a:solidFill>
                <a:schemeClr val="bg1"/>
              </a:solidFill>
              <a:latin typeface="Lucida Sans" panose="020B0602030504020204" pitchFamily="34" charset="0"/>
              <a:cs typeface="Arial" panose="020B0604020202020204" pitchFamily="34" charset="0"/>
            </a:endParaRPr>
          </a:p>
        </p:txBody>
      </p:sp>
      <p:sp>
        <p:nvSpPr>
          <p:cNvPr id="8" name="TextBox 7"/>
          <p:cNvSpPr txBox="1"/>
          <p:nvPr/>
        </p:nvSpPr>
        <p:spPr>
          <a:xfrm>
            <a:off x="1112241" y="4321947"/>
            <a:ext cx="6370877"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Habitat fragmentation</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220047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285750" y="126036"/>
            <a:ext cx="533781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endParaRPr lang="en-US" sz="4400" dirty="0" smtClean="0">
              <a:solidFill>
                <a:schemeClr val="bg1"/>
              </a:solidFill>
              <a:latin typeface="Lucida Sans" panose="020B0602030504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893" y="1055497"/>
            <a:ext cx="4870527" cy="5617944"/>
          </a:xfrm>
          <a:prstGeom prst="rect">
            <a:avLst/>
          </a:prstGeom>
        </p:spPr>
      </p:pic>
    </p:spTree>
    <p:extLst>
      <p:ext uri="{BB962C8B-B14F-4D97-AF65-F5344CB8AC3E}">
        <p14:creationId xmlns:p14="http://schemas.microsoft.com/office/powerpoint/2010/main" val="22733823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285750" y="126036"/>
            <a:ext cx="533781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endParaRPr lang="en-US" sz="4400" dirty="0" smtClean="0">
              <a:solidFill>
                <a:schemeClr val="bg1"/>
              </a:solidFill>
              <a:latin typeface="Lucida Sans" panose="020B0602030504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49" y="975487"/>
            <a:ext cx="4642363" cy="53547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922" y="3221619"/>
            <a:ext cx="3283578" cy="3108634"/>
          </a:xfrm>
          <a:prstGeom prst="rect">
            <a:avLst/>
          </a:prstGeom>
        </p:spPr>
      </p:pic>
    </p:spTree>
    <p:extLst>
      <p:ext uri="{BB962C8B-B14F-4D97-AF65-F5344CB8AC3E}">
        <p14:creationId xmlns:p14="http://schemas.microsoft.com/office/powerpoint/2010/main" val="1207980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Box 4"/>
          <p:cNvSpPr txBox="1"/>
          <p:nvPr/>
        </p:nvSpPr>
        <p:spPr>
          <a:xfrm>
            <a:off x="1033860" y="649973"/>
            <a:ext cx="7266562" cy="3046988"/>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Hierarchical Abundance Modeling to Inform Oak Savanna Habitat Restoration</a:t>
            </a:r>
            <a:endParaRPr lang="en-US" sz="48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1033860" y="4562237"/>
            <a:ext cx="7266562" cy="1200329"/>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For Minnesota Species in Greatest Conservation Need</a:t>
            </a:r>
            <a:endParaRPr lang="en-US" sz="36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7232592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285750" y="126036"/>
            <a:ext cx="533781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endParaRPr lang="en-US" sz="4400" dirty="0" smtClean="0">
              <a:solidFill>
                <a:schemeClr val="bg1"/>
              </a:solidFill>
              <a:latin typeface="Lucida Sans" panose="020B0602030504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833" y="1301379"/>
            <a:ext cx="5601187" cy="5302763"/>
          </a:xfrm>
          <a:prstGeom prst="rect">
            <a:avLst/>
          </a:prstGeom>
        </p:spPr>
      </p:pic>
    </p:spTree>
    <p:extLst>
      <p:ext uri="{BB962C8B-B14F-4D97-AF65-F5344CB8AC3E}">
        <p14:creationId xmlns:p14="http://schemas.microsoft.com/office/powerpoint/2010/main" val="12303765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94828" y="286056"/>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Sand Dunes State Forest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016" y="1262480"/>
            <a:ext cx="5750630" cy="5458359"/>
          </a:xfrm>
          <a:prstGeom prst="rect">
            <a:avLst/>
          </a:prstGeom>
        </p:spPr>
      </p:pic>
    </p:spTree>
    <p:extLst>
      <p:ext uri="{BB962C8B-B14F-4D97-AF65-F5344CB8AC3E}">
        <p14:creationId xmlns:p14="http://schemas.microsoft.com/office/powerpoint/2010/main" val="880301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942612" y="0"/>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4" name="Picture 3"/>
          <p:cNvPicPr>
            <a:picLocks noChangeAspect="1"/>
          </p:cNvPicPr>
          <p:nvPr/>
        </p:nvPicPr>
        <p:blipFill>
          <a:blip r:embed="rId2"/>
          <a:stretch>
            <a:fillRect/>
          </a:stretch>
        </p:blipFill>
        <p:spPr>
          <a:xfrm>
            <a:off x="1909391" y="769440"/>
            <a:ext cx="4978331" cy="5717511"/>
          </a:xfrm>
          <a:prstGeom prst="rect">
            <a:avLst/>
          </a:prstGeom>
        </p:spPr>
      </p:pic>
    </p:spTree>
    <p:extLst>
      <p:ext uri="{BB962C8B-B14F-4D97-AF65-F5344CB8AC3E}">
        <p14:creationId xmlns:p14="http://schemas.microsoft.com/office/powerpoint/2010/main" val="1450385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4637" y="622508"/>
            <a:ext cx="5082669" cy="5858302"/>
          </a:xfrm>
          <a:prstGeom prst="rect">
            <a:avLst/>
          </a:prstGeom>
        </p:spPr>
      </p:pic>
    </p:spTree>
    <p:extLst>
      <p:ext uri="{BB962C8B-B14F-4D97-AF65-F5344CB8AC3E}">
        <p14:creationId xmlns:p14="http://schemas.microsoft.com/office/powerpoint/2010/main" val="11626621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89" y="319617"/>
            <a:ext cx="8417610" cy="6298353"/>
          </a:xfrm>
          <a:prstGeom prst="rect">
            <a:avLst/>
          </a:prstGeom>
        </p:spPr>
      </p:pic>
    </p:spTree>
    <p:extLst>
      <p:ext uri="{BB962C8B-B14F-4D97-AF65-F5344CB8AC3E}">
        <p14:creationId xmlns:p14="http://schemas.microsoft.com/office/powerpoint/2010/main" val="46120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066378" y="1006146"/>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Sand Dunes State Forest</a:t>
            </a:r>
          </a:p>
        </p:txBody>
      </p:sp>
      <p:sp>
        <p:nvSpPr>
          <p:cNvPr id="6" name="TextBox 5"/>
          <p:cNvSpPr txBox="1"/>
          <p:nvPr/>
        </p:nvSpPr>
        <p:spPr>
          <a:xfrm>
            <a:off x="2425855" y="3233034"/>
            <a:ext cx="4386425" cy="338554"/>
          </a:xfrm>
          <a:prstGeom prst="rect">
            <a:avLst/>
          </a:prstGeom>
          <a:noFill/>
        </p:spPr>
        <p:txBody>
          <a:bodyPr wrap="square" rtlCol="0">
            <a:spAutoFit/>
          </a:bodyPr>
          <a:lstStyle/>
          <a:p>
            <a:pPr algn="ctr"/>
            <a:r>
              <a:rPr lang="en-US" sz="1600" dirty="0" smtClean="0">
                <a:solidFill>
                  <a:schemeClr val="bg1"/>
                </a:solidFill>
                <a:latin typeface="Lucida Sans" panose="020B0602030504020204" pitchFamily="34" charset="0"/>
                <a:cs typeface="Arial" panose="020B0604020202020204" pitchFamily="34" charset="0"/>
              </a:rPr>
              <a:t>Rare features.</a:t>
            </a:r>
          </a:p>
        </p:txBody>
      </p:sp>
    </p:spTree>
    <p:extLst>
      <p:ext uri="{BB962C8B-B14F-4D97-AF65-F5344CB8AC3E}">
        <p14:creationId xmlns:p14="http://schemas.microsoft.com/office/powerpoint/2010/main" val="1736761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963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65761" y="263157"/>
            <a:ext cx="8092439" cy="707886"/>
          </a:xfrm>
          <a:prstGeom prst="rect">
            <a:avLst/>
          </a:prstGeom>
          <a:noFill/>
        </p:spPr>
        <p:txBody>
          <a:bodyPr wrap="square" rtlCol="0">
            <a:spAutoFit/>
          </a:bodyPr>
          <a:lstStyle/>
          <a:p>
            <a:r>
              <a:rPr lang="en-US" sz="4000" dirty="0" smtClean="0">
                <a:solidFill>
                  <a:schemeClr val="bg1"/>
                </a:solidFill>
                <a:latin typeface="Lucida Sans" panose="020B0602030504020204" pitchFamily="34" charset="0"/>
                <a:cs typeface="Arial" panose="020B0604020202020204" pitchFamily="34" charset="0"/>
              </a:rPr>
              <a:t>Sand Dunes Habitat </a:t>
            </a:r>
            <a:r>
              <a:rPr lang="en-US" sz="4000" dirty="0" smtClean="0">
                <a:solidFill>
                  <a:schemeClr val="bg1"/>
                </a:solidFill>
                <a:latin typeface="Lucida Sans" panose="020B0602030504020204" pitchFamily="34" charset="0"/>
                <a:cs typeface="Arial" panose="020B0604020202020204" pitchFamily="34" charset="0"/>
              </a:rPr>
              <a:t>Restoration</a:t>
            </a:r>
            <a:endParaRPr lang="en-US" sz="40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847723" y="4193938"/>
            <a:ext cx="7440931" cy="1077218"/>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Permanently manage </a:t>
            </a:r>
            <a:r>
              <a:rPr lang="en-US" sz="3200" dirty="0" smtClean="0">
                <a:solidFill>
                  <a:schemeClr val="bg1"/>
                </a:solidFill>
                <a:latin typeface="Lucida Sans" panose="020B0602030504020204" pitchFamily="34" charset="0"/>
                <a:cs typeface="Arial" panose="020B0604020202020204" pitchFamily="34" charset="0"/>
              </a:rPr>
              <a:t>for rare plant and animal species</a:t>
            </a:r>
            <a:endParaRPr lang="en-US" sz="32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847723" y="1629365"/>
            <a:ext cx="5265421"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Increase available habitat</a:t>
            </a:r>
            <a:endParaRPr lang="en-US" sz="32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788668" y="2921044"/>
            <a:ext cx="8355332"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Improve habitat quality and connectivity</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061308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65761" y="263157"/>
            <a:ext cx="8092439" cy="707886"/>
          </a:xfrm>
          <a:prstGeom prst="rect">
            <a:avLst/>
          </a:prstGeom>
          <a:noFill/>
        </p:spPr>
        <p:txBody>
          <a:bodyPr wrap="square" rtlCol="0">
            <a:spAutoFit/>
          </a:bodyPr>
          <a:lstStyle/>
          <a:p>
            <a:r>
              <a:rPr lang="en-US" sz="4000" dirty="0" smtClean="0">
                <a:solidFill>
                  <a:schemeClr val="bg1"/>
                </a:solidFill>
                <a:latin typeface="Lucida Sans" panose="020B0602030504020204" pitchFamily="34" charset="0"/>
                <a:cs typeface="Arial" panose="020B0604020202020204" pitchFamily="34" charset="0"/>
              </a:rPr>
              <a:t>Sand Dunes Habitat </a:t>
            </a:r>
            <a:r>
              <a:rPr lang="en-US" sz="4000" dirty="0" smtClean="0">
                <a:solidFill>
                  <a:schemeClr val="bg1"/>
                </a:solidFill>
                <a:latin typeface="Lucida Sans" panose="020B0602030504020204" pitchFamily="34" charset="0"/>
                <a:cs typeface="Arial" panose="020B0604020202020204" pitchFamily="34" charset="0"/>
              </a:rPr>
              <a:t>Restoration</a:t>
            </a:r>
            <a:endParaRPr lang="en-US" sz="40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788668" y="4601025"/>
            <a:ext cx="7440931" cy="584775"/>
          </a:xfrm>
          <a:prstGeom prst="rect">
            <a:avLst/>
          </a:prstGeom>
          <a:noFill/>
        </p:spPr>
        <p:txBody>
          <a:bodyPr wrap="square" rtlCol="0">
            <a:spAutoFit/>
          </a:bodyPr>
          <a:lstStyle/>
          <a:p>
            <a:r>
              <a:rPr lang="en-US" sz="3200" dirty="0">
                <a:solidFill>
                  <a:schemeClr val="bg1"/>
                </a:solidFill>
                <a:latin typeface="Lucida Sans" panose="020B0602030504020204" pitchFamily="34" charset="0"/>
                <a:cs typeface="Arial" panose="020B0604020202020204" pitchFamily="34" charset="0"/>
              </a:rPr>
              <a:t>Eventual Conversion Areas: 537 ha</a:t>
            </a:r>
            <a:endParaRPr lang="en-US" sz="32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788668" y="1629364"/>
            <a:ext cx="6675122" cy="1077218"/>
          </a:xfrm>
          <a:prstGeom prst="rect">
            <a:avLst/>
          </a:prstGeom>
          <a:noFill/>
        </p:spPr>
        <p:txBody>
          <a:bodyPr wrap="square" rtlCol="0">
            <a:spAutoFit/>
          </a:bodyPr>
          <a:lstStyle/>
          <a:p>
            <a:r>
              <a:rPr lang="en-US" sz="3200" dirty="0">
                <a:solidFill>
                  <a:schemeClr val="bg1"/>
                </a:solidFill>
                <a:latin typeface="Lucida Sans" panose="020B0602030504020204" pitchFamily="34" charset="0"/>
                <a:cs typeface="Arial" panose="020B0604020202020204" pitchFamily="34" charset="0"/>
              </a:rPr>
              <a:t>Ecologically appropriate native plant communities</a:t>
            </a:r>
            <a:endParaRPr lang="en-US" sz="32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788668" y="3361416"/>
            <a:ext cx="8355332" cy="584775"/>
          </a:xfrm>
          <a:prstGeom prst="rect">
            <a:avLst/>
          </a:prstGeom>
          <a:noFill/>
        </p:spPr>
        <p:txBody>
          <a:bodyPr wrap="square" rtlCol="0">
            <a:spAutoFit/>
          </a:bodyPr>
          <a:lstStyle/>
          <a:p>
            <a:r>
              <a:rPr lang="en-US" sz="3200" dirty="0">
                <a:solidFill>
                  <a:schemeClr val="bg1"/>
                </a:solidFill>
                <a:latin typeface="Lucida Sans" panose="020B0602030504020204" pitchFamily="34" charset="0"/>
                <a:cs typeface="Arial" panose="020B0604020202020204" pitchFamily="34" charset="0"/>
              </a:rPr>
              <a:t>Immediate Conversion Areas: 255 ha</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621015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65761" y="263157"/>
            <a:ext cx="8092439" cy="707886"/>
          </a:xfrm>
          <a:prstGeom prst="rect">
            <a:avLst/>
          </a:prstGeom>
          <a:noFill/>
        </p:spPr>
        <p:txBody>
          <a:bodyPr wrap="square" rtlCol="0">
            <a:spAutoFit/>
          </a:bodyPr>
          <a:lstStyle/>
          <a:p>
            <a:r>
              <a:rPr lang="en-US" sz="4000" dirty="0" smtClean="0">
                <a:solidFill>
                  <a:schemeClr val="bg1"/>
                </a:solidFill>
                <a:latin typeface="Lucida Sans" panose="020B0602030504020204" pitchFamily="34" charset="0"/>
                <a:cs typeface="Arial" panose="020B0604020202020204" pitchFamily="34" charset="0"/>
              </a:rPr>
              <a:t>Sand Dunes Habitat </a:t>
            </a:r>
            <a:r>
              <a:rPr lang="en-US" sz="4000" dirty="0" smtClean="0">
                <a:solidFill>
                  <a:schemeClr val="bg1"/>
                </a:solidFill>
                <a:latin typeface="Lucida Sans" panose="020B0602030504020204" pitchFamily="34" charset="0"/>
                <a:cs typeface="Arial" panose="020B0604020202020204" pitchFamily="34" charset="0"/>
              </a:rPr>
              <a:t>Restoration</a:t>
            </a:r>
            <a:endParaRPr lang="en-US" sz="40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788668" y="4389876"/>
            <a:ext cx="7440931"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Invasive species control</a:t>
            </a:r>
            <a:endParaRPr lang="en-US" sz="32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788668" y="1903684"/>
            <a:ext cx="6675122"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Prescribed burning</a:t>
            </a:r>
            <a:endParaRPr lang="en-US" sz="32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788668" y="3146780"/>
            <a:ext cx="8355332"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Selective timber harvest</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391181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001261" y="3396159"/>
            <a:ext cx="7266562" cy="1569660"/>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Minnesota Department of Natural Resources</a:t>
            </a:r>
            <a:endParaRPr lang="en-US" sz="48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1001261" y="511857"/>
            <a:ext cx="7266562"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University of Minnesota</a:t>
            </a:r>
            <a:endParaRPr lang="en-US" sz="48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1001261" y="1593600"/>
            <a:ext cx="7266562" cy="1077218"/>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cs typeface="Arial" panose="020B0604020202020204" pitchFamily="34" charset="0"/>
              </a:rPr>
              <a:t>Fisheries, Wildlife, Conservation Biology</a:t>
            </a:r>
            <a:endParaRPr lang="en-US" sz="32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1090908" y="5327745"/>
            <a:ext cx="7266562" cy="584775"/>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cs typeface="Arial" panose="020B0604020202020204" pitchFamily="34" charset="0"/>
              </a:rPr>
              <a:t>Nongame Wildlife</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328348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315" y="11430"/>
            <a:ext cx="5217055" cy="6754592"/>
          </a:xfrm>
          <a:prstGeom prst="rect">
            <a:avLst/>
          </a:prstGeom>
        </p:spPr>
      </p:pic>
      <p:sp>
        <p:nvSpPr>
          <p:cNvPr id="6" name="TextBox 5"/>
          <p:cNvSpPr txBox="1"/>
          <p:nvPr/>
        </p:nvSpPr>
        <p:spPr>
          <a:xfrm>
            <a:off x="5429250" y="512976"/>
            <a:ext cx="3417570" cy="954107"/>
          </a:xfrm>
          <a:prstGeom prst="rect">
            <a:avLst/>
          </a:prstGeom>
          <a:noFill/>
        </p:spPr>
        <p:txBody>
          <a:bodyPr wrap="square" rtlCol="0">
            <a:spAutoFit/>
          </a:bodyPr>
          <a:lstStyle/>
          <a:p>
            <a:pPr algn="r"/>
            <a:r>
              <a:rPr lang="en-US" sz="2800" dirty="0" smtClean="0">
                <a:solidFill>
                  <a:schemeClr val="bg1"/>
                </a:solidFill>
                <a:latin typeface="Lucida Sans" panose="020B0602030504020204" pitchFamily="34" charset="0"/>
                <a:cs typeface="Arial" panose="020B0604020202020204" pitchFamily="34" charset="0"/>
              </a:rPr>
              <a:t>Sand Dunes State Forest</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541946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extBox 5"/>
          <p:cNvSpPr txBox="1"/>
          <p:nvPr/>
        </p:nvSpPr>
        <p:spPr>
          <a:xfrm>
            <a:off x="5429250" y="512976"/>
            <a:ext cx="3417570" cy="954107"/>
          </a:xfrm>
          <a:prstGeom prst="rect">
            <a:avLst/>
          </a:prstGeom>
          <a:noFill/>
        </p:spPr>
        <p:txBody>
          <a:bodyPr wrap="square" rtlCol="0">
            <a:spAutoFit/>
          </a:bodyPr>
          <a:lstStyle/>
          <a:p>
            <a:pPr algn="r"/>
            <a:r>
              <a:rPr lang="en-US" sz="2800" dirty="0" smtClean="0">
                <a:solidFill>
                  <a:schemeClr val="bg1"/>
                </a:solidFill>
                <a:latin typeface="Lucida Sans" panose="020B0602030504020204" pitchFamily="34" charset="0"/>
                <a:cs typeface="Arial" panose="020B0604020202020204" pitchFamily="34" charset="0"/>
              </a:rPr>
              <a:t>Sand Dunes State Forest</a:t>
            </a:r>
            <a:endParaRPr lang="en-US" sz="2800" dirty="0">
              <a:solidFill>
                <a:schemeClr val="bg1"/>
              </a:solidFill>
              <a:latin typeface="Lucida Sans" panose="020B0602030504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0" y="-80010"/>
            <a:ext cx="5296925" cy="6858000"/>
          </a:xfrm>
          <a:prstGeom prst="rect">
            <a:avLst/>
          </a:prstGeom>
        </p:spPr>
      </p:pic>
      <p:sp>
        <p:nvSpPr>
          <p:cNvPr id="2" name="Rectangle 1"/>
          <p:cNvSpPr/>
          <p:nvPr/>
        </p:nvSpPr>
        <p:spPr>
          <a:xfrm>
            <a:off x="5429250" y="2227064"/>
            <a:ext cx="3487690" cy="923330"/>
          </a:xfrm>
          <a:prstGeom prst="rect">
            <a:avLst/>
          </a:prstGeom>
        </p:spPr>
        <p:txBody>
          <a:bodyPr wrap="square">
            <a:spAutoFit/>
          </a:bodyPr>
          <a:lstStyle/>
          <a:p>
            <a:pPr algn="r"/>
            <a:r>
              <a:rPr lang="en-US" dirty="0">
                <a:solidFill>
                  <a:schemeClr val="bg1"/>
                </a:solidFill>
                <a:latin typeface="Lucida Sans" panose="020B0602030504020204" pitchFamily="34" charset="0"/>
                <a:cs typeface="Arial" panose="020B0604020202020204" pitchFamily="34" charset="0"/>
              </a:rPr>
              <a:t>Immediate Conversion Areas</a:t>
            </a:r>
            <a:r>
              <a:rPr lang="en-US" dirty="0" smtClean="0">
                <a:solidFill>
                  <a:schemeClr val="bg1"/>
                </a:solidFill>
                <a:latin typeface="Lucida Sans" panose="020B0602030504020204" pitchFamily="34" charset="0"/>
                <a:cs typeface="Arial" panose="020B0604020202020204" pitchFamily="34" charset="0"/>
              </a:rPr>
              <a:t>:</a:t>
            </a:r>
          </a:p>
          <a:p>
            <a:pPr algn="r"/>
            <a:endParaRPr lang="en-US" dirty="0">
              <a:solidFill>
                <a:schemeClr val="bg1"/>
              </a:solidFill>
              <a:latin typeface="Lucida Sans" panose="020B0602030504020204" pitchFamily="34" charset="0"/>
              <a:cs typeface="Arial" panose="020B0604020202020204" pitchFamily="34" charset="0"/>
            </a:endParaRPr>
          </a:p>
          <a:p>
            <a:pPr algn="r"/>
            <a:r>
              <a:rPr lang="en-US" dirty="0" smtClean="0">
                <a:solidFill>
                  <a:schemeClr val="bg1"/>
                </a:solidFill>
                <a:latin typeface="Lucida Sans" panose="020B0602030504020204" pitchFamily="34" charset="0"/>
                <a:cs typeface="Arial" panose="020B0604020202020204" pitchFamily="34" charset="0"/>
              </a:rPr>
              <a:t> </a:t>
            </a:r>
            <a:r>
              <a:rPr lang="en-US" dirty="0">
                <a:solidFill>
                  <a:srgbClr val="66FF33"/>
                </a:solidFill>
                <a:latin typeface="Lucida Sans" panose="020B0602030504020204" pitchFamily="34" charset="0"/>
                <a:cs typeface="Arial" panose="020B0604020202020204" pitchFamily="34" charset="0"/>
              </a:rPr>
              <a:t>255 ha</a:t>
            </a:r>
            <a:endParaRPr lang="en-US" dirty="0">
              <a:solidFill>
                <a:srgbClr val="66FF33"/>
              </a:solidFill>
            </a:endParaRPr>
          </a:p>
        </p:txBody>
      </p:sp>
    </p:spTree>
    <p:extLst>
      <p:ext uri="{BB962C8B-B14F-4D97-AF65-F5344CB8AC3E}">
        <p14:creationId xmlns:p14="http://schemas.microsoft.com/office/powerpoint/2010/main" val="848261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extBox 5"/>
          <p:cNvSpPr txBox="1"/>
          <p:nvPr/>
        </p:nvSpPr>
        <p:spPr>
          <a:xfrm>
            <a:off x="5429250" y="512976"/>
            <a:ext cx="3417570" cy="954107"/>
          </a:xfrm>
          <a:prstGeom prst="rect">
            <a:avLst/>
          </a:prstGeom>
          <a:noFill/>
        </p:spPr>
        <p:txBody>
          <a:bodyPr wrap="square" rtlCol="0">
            <a:spAutoFit/>
          </a:bodyPr>
          <a:lstStyle/>
          <a:p>
            <a:pPr algn="r"/>
            <a:r>
              <a:rPr lang="en-US" sz="2800" dirty="0" smtClean="0">
                <a:solidFill>
                  <a:schemeClr val="bg1"/>
                </a:solidFill>
                <a:latin typeface="Lucida Sans" panose="020B0602030504020204" pitchFamily="34" charset="0"/>
                <a:cs typeface="Arial" panose="020B0604020202020204" pitchFamily="34" charset="0"/>
              </a:rPr>
              <a:t>Sand Dunes State Forest</a:t>
            </a:r>
            <a:endParaRPr lang="en-US" sz="2800" dirty="0">
              <a:solidFill>
                <a:schemeClr val="bg1"/>
              </a:solidFill>
              <a:latin typeface="Lucida Sans" panose="020B0602030504020204" pitchFamily="34" charset="0"/>
              <a:cs typeface="Arial" panose="020B0604020202020204" pitchFamily="34" charset="0"/>
            </a:endParaRPr>
          </a:p>
        </p:txBody>
      </p:sp>
      <p:sp>
        <p:nvSpPr>
          <p:cNvPr id="2" name="Rectangle 1"/>
          <p:cNvSpPr/>
          <p:nvPr/>
        </p:nvSpPr>
        <p:spPr>
          <a:xfrm>
            <a:off x="5429250" y="2227064"/>
            <a:ext cx="3487690" cy="923330"/>
          </a:xfrm>
          <a:prstGeom prst="rect">
            <a:avLst/>
          </a:prstGeom>
        </p:spPr>
        <p:txBody>
          <a:bodyPr wrap="square">
            <a:spAutoFit/>
          </a:bodyPr>
          <a:lstStyle/>
          <a:p>
            <a:pPr algn="r"/>
            <a:r>
              <a:rPr lang="en-US" dirty="0">
                <a:solidFill>
                  <a:schemeClr val="bg1"/>
                </a:solidFill>
                <a:latin typeface="Lucida Sans" panose="020B0602030504020204" pitchFamily="34" charset="0"/>
                <a:cs typeface="Arial" panose="020B0604020202020204" pitchFamily="34" charset="0"/>
              </a:rPr>
              <a:t>Immediate Conversion Areas</a:t>
            </a:r>
            <a:r>
              <a:rPr lang="en-US" dirty="0" smtClean="0">
                <a:solidFill>
                  <a:schemeClr val="bg1"/>
                </a:solidFill>
                <a:latin typeface="Lucida Sans" panose="020B0602030504020204" pitchFamily="34" charset="0"/>
                <a:cs typeface="Arial" panose="020B0604020202020204" pitchFamily="34" charset="0"/>
              </a:rPr>
              <a:t>:</a:t>
            </a:r>
          </a:p>
          <a:p>
            <a:pPr algn="r"/>
            <a:endParaRPr lang="en-US" dirty="0">
              <a:solidFill>
                <a:schemeClr val="bg1"/>
              </a:solidFill>
              <a:latin typeface="Lucida Sans" panose="020B0602030504020204" pitchFamily="34" charset="0"/>
              <a:cs typeface="Arial" panose="020B0604020202020204" pitchFamily="34" charset="0"/>
            </a:endParaRPr>
          </a:p>
          <a:p>
            <a:pPr algn="r"/>
            <a:r>
              <a:rPr lang="en-US" dirty="0" smtClean="0">
                <a:solidFill>
                  <a:schemeClr val="bg1"/>
                </a:solidFill>
                <a:latin typeface="Lucida Sans" panose="020B0602030504020204" pitchFamily="34" charset="0"/>
                <a:cs typeface="Arial" panose="020B0604020202020204" pitchFamily="34" charset="0"/>
              </a:rPr>
              <a:t> </a:t>
            </a:r>
            <a:r>
              <a:rPr lang="en-US" dirty="0">
                <a:solidFill>
                  <a:srgbClr val="66FF33"/>
                </a:solidFill>
                <a:latin typeface="Lucida Sans" panose="020B0602030504020204" pitchFamily="34" charset="0"/>
                <a:cs typeface="Arial" panose="020B0604020202020204" pitchFamily="34" charset="0"/>
              </a:rPr>
              <a:t>255 ha</a:t>
            </a:r>
            <a:endParaRPr lang="en-US" dirty="0">
              <a:solidFill>
                <a:srgbClr val="66FF33"/>
              </a:solidFill>
            </a:endParaRPr>
          </a:p>
        </p:txBody>
      </p:sp>
      <p:pic>
        <p:nvPicPr>
          <p:cNvPr id="5" name="Picture 4"/>
          <p:cNvPicPr>
            <a:picLocks noChangeAspect="1"/>
          </p:cNvPicPr>
          <p:nvPr/>
        </p:nvPicPr>
        <p:blipFill>
          <a:blip r:embed="rId2"/>
          <a:stretch>
            <a:fillRect/>
          </a:stretch>
        </p:blipFill>
        <p:spPr>
          <a:xfrm>
            <a:off x="-22860" y="-80010"/>
            <a:ext cx="5358722" cy="6938010"/>
          </a:xfrm>
          <a:prstGeom prst="rect">
            <a:avLst/>
          </a:prstGeom>
        </p:spPr>
      </p:pic>
      <p:sp>
        <p:nvSpPr>
          <p:cNvPr id="7" name="Rectangle 6"/>
          <p:cNvSpPr/>
          <p:nvPr/>
        </p:nvSpPr>
        <p:spPr>
          <a:xfrm>
            <a:off x="5429250" y="4013954"/>
            <a:ext cx="3487690" cy="923330"/>
          </a:xfrm>
          <a:prstGeom prst="rect">
            <a:avLst/>
          </a:prstGeom>
        </p:spPr>
        <p:txBody>
          <a:bodyPr wrap="square">
            <a:spAutoFit/>
          </a:bodyPr>
          <a:lstStyle/>
          <a:p>
            <a:pPr algn="r"/>
            <a:r>
              <a:rPr lang="en-US" dirty="0" smtClean="0">
                <a:solidFill>
                  <a:schemeClr val="bg1"/>
                </a:solidFill>
                <a:latin typeface="Lucida Sans" panose="020B0602030504020204" pitchFamily="34" charset="0"/>
                <a:cs typeface="Arial" panose="020B0604020202020204" pitchFamily="34" charset="0"/>
              </a:rPr>
              <a:t>Eventual </a:t>
            </a:r>
            <a:r>
              <a:rPr lang="en-US" dirty="0">
                <a:solidFill>
                  <a:schemeClr val="bg1"/>
                </a:solidFill>
                <a:latin typeface="Lucida Sans" panose="020B0602030504020204" pitchFamily="34" charset="0"/>
                <a:cs typeface="Arial" panose="020B0604020202020204" pitchFamily="34" charset="0"/>
              </a:rPr>
              <a:t>Conversion Areas</a:t>
            </a:r>
            <a:r>
              <a:rPr lang="en-US" dirty="0" smtClean="0">
                <a:solidFill>
                  <a:schemeClr val="bg1"/>
                </a:solidFill>
                <a:latin typeface="Lucida Sans" panose="020B0602030504020204" pitchFamily="34" charset="0"/>
                <a:cs typeface="Arial" panose="020B0604020202020204" pitchFamily="34" charset="0"/>
              </a:rPr>
              <a:t>:</a:t>
            </a:r>
          </a:p>
          <a:p>
            <a:pPr algn="r"/>
            <a:endParaRPr lang="en-US" dirty="0">
              <a:solidFill>
                <a:schemeClr val="bg1"/>
              </a:solidFill>
              <a:latin typeface="Lucida Sans" panose="020B0602030504020204" pitchFamily="34" charset="0"/>
              <a:cs typeface="Arial" panose="020B0604020202020204" pitchFamily="34" charset="0"/>
            </a:endParaRPr>
          </a:p>
          <a:p>
            <a:pPr algn="r"/>
            <a:r>
              <a:rPr lang="en-US" dirty="0" smtClean="0">
                <a:solidFill>
                  <a:schemeClr val="bg1"/>
                </a:solidFill>
                <a:latin typeface="Lucida Sans" panose="020B0602030504020204" pitchFamily="34" charset="0"/>
                <a:cs typeface="Arial" panose="020B0604020202020204" pitchFamily="34" charset="0"/>
              </a:rPr>
              <a:t> </a:t>
            </a:r>
            <a:r>
              <a:rPr lang="en-US" dirty="0" smtClean="0">
                <a:solidFill>
                  <a:srgbClr val="00FFCC"/>
                </a:solidFill>
                <a:latin typeface="Lucida Sans" panose="020B0602030504020204" pitchFamily="34" charset="0"/>
                <a:cs typeface="Arial" panose="020B0604020202020204" pitchFamily="34" charset="0"/>
              </a:rPr>
              <a:t>537 </a:t>
            </a:r>
            <a:r>
              <a:rPr lang="en-US" dirty="0">
                <a:solidFill>
                  <a:srgbClr val="00FFCC"/>
                </a:solidFill>
                <a:latin typeface="Lucida Sans" panose="020B0602030504020204" pitchFamily="34" charset="0"/>
                <a:cs typeface="Arial" panose="020B0604020202020204" pitchFamily="34" charset="0"/>
              </a:rPr>
              <a:t>ha</a:t>
            </a:r>
            <a:endParaRPr lang="en-US" dirty="0">
              <a:solidFill>
                <a:srgbClr val="00FFCC"/>
              </a:solidFill>
            </a:endParaRPr>
          </a:p>
        </p:txBody>
      </p:sp>
    </p:spTree>
    <p:extLst>
      <p:ext uri="{BB962C8B-B14F-4D97-AF65-F5344CB8AC3E}">
        <p14:creationId xmlns:p14="http://schemas.microsoft.com/office/powerpoint/2010/main" val="13570777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20039" y="377778"/>
            <a:ext cx="8058151" cy="707886"/>
          </a:xfrm>
          <a:prstGeom prst="rect">
            <a:avLst/>
          </a:prstGeom>
          <a:noFill/>
        </p:spPr>
        <p:txBody>
          <a:bodyPr wrap="square" rtlCol="0">
            <a:spAutoFit/>
          </a:bodyPr>
          <a:lstStyle/>
          <a:p>
            <a:pPr algn="ctr"/>
            <a:r>
              <a:rPr lang="en-US" sz="4000" dirty="0" smtClean="0">
                <a:solidFill>
                  <a:schemeClr val="bg1"/>
                </a:solidFill>
                <a:latin typeface="Lucida Sans" panose="020B0602030504020204" pitchFamily="34" charset="0"/>
                <a:cs typeface="Arial" panose="020B0604020202020204" pitchFamily="34" charset="0"/>
              </a:rPr>
              <a:t>Sand Dunes Habitat </a:t>
            </a:r>
            <a:r>
              <a:rPr lang="en-US" sz="4000" dirty="0" smtClean="0">
                <a:solidFill>
                  <a:schemeClr val="bg1"/>
                </a:solidFill>
                <a:latin typeface="Lucida Sans" panose="020B0602030504020204" pitchFamily="34" charset="0"/>
                <a:cs typeface="Arial" panose="020B0604020202020204" pitchFamily="34" charset="0"/>
              </a:rPr>
              <a:t>Restoration</a:t>
            </a:r>
            <a:endParaRPr lang="en-US" sz="40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411479" y="4217616"/>
            <a:ext cx="5074921" cy="584775"/>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cs typeface="Arial" panose="020B0604020202020204" pitchFamily="34" charset="0"/>
              </a:rPr>
              <a:t>Broad ecosystem health</a:t>
            </a:r>
            <a:endParaRPr lang="en-US" sz="3200" dirty="0">
              <a:solidFill>
                <a:schemeClr val="bg1"/>
              </a:solidFill>
              <a:latin typeface="Lucida Sans" panose="020B0602030504020204" pitchFamily="34" charset="0"/>
              <a:cs typeface="Arial" panose="020B0604020202020204" pitchFamily="34" charset="0"/>
            </a:endParaRPr>
          </a:p>
        </p:txBody>
      </p:sp>
      <p:sp>
        <p:nvSpPr>
          <p:cNvPr id="9" name="TextBox 8"/>
          <p:cNvSpPr txBox="1"/>
          <p:nvPr/>
        </p:nvSpPr>
        <p:spPr>
          <a:xfrm>
            <a:off x="411479" y="2113031"/>
            <a:ext cx="8058151" cy="1077218"/>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Rare features </a:t>
            </a:r>
            <a:r>
              <a:rPr lang="en-US" sz="3200" dirty="0" smtClean="0">
                <a:solidFill>
                  <a:schemeClr val="bg1"/>
                </a:solidFill>
                <a:latin typeface="Lucida Sans" panose="020B0602030504020204" pitchFamily="34" charset="0"/>
                <a:cs typeface="Arial" panose="020B0604020202020204" pitchFamily="34" charset="0"/>
              </a:rPr>
              <a:t>management on varying spatial and tempora</a:t>
            </a:r>
            <a:r>
              <a:rPr lang="en-US" sz="3200" dirty="0">
                <a:solidFill>
                  <a:schemeClr val="bg1"/>
                </a:solidFill>
                <a:latin typeface="Lucida Sans" panose="020B0602030504020204" pitchFamily="34" charset="0"/>
                <a:cs typeface="Arial" panose="020B0604020202020204" pitchFamily="34" charset="0"/>
              </a:rPr>
              <a:t>l</a:t>
            </a:r>
            <a:r>
              <a:rPr lang="en-US" sz="3200" dirty="0" smtClean="0">
                <a:solidFill>
                  <a:schemeClr val="bg1"/>
                </a:solidFill>
                <a:latin typeface="Lucida Sans" panose="020B0602030504020204" pitchFamily="34" charset="0"/>
                <a:cs typeface="Arial" panose="020B0604020202020204" pitchFamily="34" charset="0"/>
              </a:rPr>
              <a:t> scales</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9873735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1168" y="0"/>
            <a:ext cx="6350000" cy="6858000"/>
          </a:xfrm>
          <a:prstGeom prst="rect">
            <a:avLst/>
          </a:prstGeom>
        </p:spPr>
      </p:pic>
    </p:spTree>
    <p:extLst>
      <p:ext uri="{BB962C8B-B14F-4D97-AF65-F5344CB8AC3E}">
        <p14:creationId xmlns:p14="http://schemas.microsoft.com/office/powerpoint/2010/main" val="25660463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1168" y="0"/>
            <a:ext cx="6350000" cy="6858000"/>
          </a:xfrm>
          <a:prstGeom prst="rect">
            <a:avLst/>
          </a:prstGeom>
        </p:spPr>
      </p:pic>
      <p:sp>
        <p:nvSpPr>
          <p:cNvPr id="3" name="TextBox 2"/>
          <p:cNvSpPr txBox="1"/>
          <p:nvPr/>
        </p:nvSpPr>
        <p:spPr>
          <a:xfrm>
            <a:off x="1471168" y="1239826"/>
            <a:ext cx="6350000" cy="646331"/>
          </a:xfrm>
          <a:prstGeom prst="rect">
            <a:avLst/>
          </a:prstGeom>
          <a:solidFill>
            <a:schemeClr val="tx1">
              <a:lumMod val="75000"/>
              <a:lumOff val="25000"/>
              <a:alpha val="72000"/>
            </a:schemeClr>
          </a:solid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What constitutes success?</a:t>
            </a:r>
            <a:endParaRPr lang="en-US" sz="36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202878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53" y="0"/>
            <a:ext cx="4645510" cy="318897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7996" y="3583032"/>
            <a:ext cx="5646498" cy="327496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0675" t="17727" r="26272" b="17828"/>
          <a:stretch/>
        </p:blipFill>
        <p:spPr>
          <a:xfrm>
            <a:off x="0" y="4544074"/>
            <a:ext cx="4259480" cy="2901552"/>
          </a:xfrm>
          <a:prstGeom prst="rect">
            <a:avLst/>
          </a:prstGeom>
        </p:spPr>
      </p:pic>
      <p:pic>
        <p:nvPicPr>
          <p:cNvPr id="8" name="Picture 7"/>
          <p:cNvPicPr>
            <a:picLocks noChangeAspect="1"/>
          </p:cNvPicPr>
          <p:nvPr/>
        </p:nvPicPr>
        <p:blipFill>
          <a:blip r:embed="rId6"/>
          <a:stretch>
            <a:fillRect/>
          </a:stretch>
        </p:blipFill>
        <p:spPr>
          <a:xfrm>
            <a:off x="-83665" y="2608849"/>
            <a:ext cx="4281661" cy="2135692"/>
          </a:xfrm>
          <a:prstGeom prst="rect">
            <a:avLst/>
          </a:prstGeom>
        </p:spPr>
      </p:pic>
      <p:pic>
        <p:nvPicPr>
          <p:cNvPr id="9" name="Picture 8"/>
          <p:cNvPicPr>
            <a:picLocks noChangeAspect="1"/>
          </p:cNvPicPr>
          <p:nvPr/>
        </p:nvPicPr>
        <p:blipFill rotWithShape="1">
          <a:blip r:embed="rId7"/>
          <a:srcRect l="18136" t="6629" r="19491" b="6892"/>
          <a:stretch/>
        </p:blipFill>
        <p:spPr>
          <a:xfrm>
            <a:off x="3760470" y="308064"/>
            <a:ext cx="3859876" cy="3010284"/>
          </a:xfrm>
          <a:prstGeom prst="rect">
            <a:avLst/>
          </a:prstGeom>
        </p:spPr>
      </p:pic>
      <p:pic>
        <p:nvPicPr>
          <p:cNvPr id="4" name="Picture 3"/>
          <p:cNvPicPr>
            <a:picLocks noChangeAspect="1"/>
          </p:cNvPicPr>
          <p:nvPr/>
        </p:nvPicPr>
        <p:blipFill rotWithShape="1">
          <a:blip r:embed="rId8" cstate="print">
            <a:extLst>
              <a:ext uri="{28A0092B-C50C-407E-A947-70E740481C1C}">
                <a14:useLocalDpi xmlns:a14="http://schemas.microsoft.com/office/drawing/2010/main" val="0"/>
              </a:ext>
            </a:extLst>
          </a:blip>
          <a:srcRect l="45972" t="1373" r="23467" b="-1"/>
          <a:stretch/>
        </p:blipFill>
        <p:spPr>
          <a:xfrm>
            <a:off x="7021245" y="-93663"/>
            <a:ext cx="2240280" cy="3676695"/>
          </a:xfrm>
          <a:prstGeom prst="rect">
            <a:avLst/>
          </a:prstGeom>
        </p:spPr>
      </p:pic>
    </p:spTree>
    <p:extLst>
      <p:ext uri="{BB962C8B-B14F-4D97-AF65-F5344CB8AC3E}">
        <p14:creationId xmlns:p14="http://schemas.microsoft.com/office/powerpoint/2010/main" val="24308117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08261" y="1159011"/>
            <a:ext cx="2439080" cy="1107996"/>
          </a:xfrm>
          <a:prstGeom prst="rect">
            <a:avLst/>
          </a:prstGeom>
          <a:noFill/>
        </p:spPr>
        <p:txBody>
          <a:bodyPr wrap="square" rtlCol="0">
            <a:spAutoFit/>
          </a:bodyPr>
          <a:lstStyle/>
          <a:p>
            <a:r>
              <a:rPr lang="en-US" sz="3300" dirty="0">
                <a:solidFill>
                  <a:schemeClr val="bg1"/>
                </a:solidFill>
                <a:latin typeface="Lucida Sans" panose="020B0602030504020204" pitchFamily="34" charset="0"/>
              </a:rPr>
              <a:t>Lark Sparrow</a:t>
            </a:r>
          </a:p>
        </p:txBody>
      </p:sp>
      <p:sp>
        <p:nvSpPr>
          <p:cNvPr id="3" name="TextBox 2"/>
          <p:cNvSpPr txBox="1"/>
          <p:nvPr/>
        </p:nvSpPr>
        <p:spPr>
          <a:xfrm>
            <a:off x="286666" y="2416191"/>
            <a:ext cx="2439080" cy="830997"/>
          </a:xfrm>
          <a:prstGeom prst="rect">
            <a:avLst/>
          </a:prstGeom>
          <a:noFill/>
        </p:spPr>
        <p:txBody>
          <a:bodyPr wrap="square" rtlCol="0">
            <a:spAutoFit/>
          </a:bodyPr>
          <a:lstStyle/>
          <a:p>
            <a:r>
              <a:rPr lang="en-US" sz="2400" i="1" dirty="0" err="1">
                <a:solidFill>
                  <a:schemeClr val="bg1"/>
                </a:solidFill>
                <a:latin typeface="Lucida Sans" panose="020B0602030504020204" pitchFamily="34" charset="0"/>
              </a:rPr>
              <a:t>Chondestes</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grammacus</a:t>
            </a:r>
            <a:endParaRPr lang="en-US" sz="2400" i="1" dirty="0">
              <a:solidFill>
                <a:schemeClr val="bg1"/>
              </a:solidFill>
              <a:latin typeface="Lucida Sans" panose="020B0602030504020204" pitchFamily="34" charset="0"/>
            </a:endParaRPr>
          </a:p>
        </p:txBody>
      </p:sp>
      <p:sp>
        <p:nvSpPr>
          <p:cNvPr id="4" name="TextBox 3"/>
          <p:cNvSpPr txBox="1"/>
          <p:nvPr/>
        </p:nvSpPr>
        <p:spPr>
          <a:xfrm>
            <a:off x="286666" y="4642866"/>
            <a:ext cx="1444339"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SGCN</a:t>
            </a:r>
          </a:p>
        </p:txBody>
      </p:sp>
      <p:sp>
        <p:nvSpPr>
          <p:cNvPr id="5" name="TextBox 4"/>
          <p:cNvSpPr txBox="1"/>
          <p:nvPr/>
        </p:nvSpPr>
        <p:spPr>
          <a:xfrm>
            <a:off x="308261" y="5081447"/>
            <a:ext cx="2845487"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Special Concern</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332" t="3390" r="11299"/>
          <a:stretch/>
        </p:blipFill>
        <p:spPr>
          <a:xfrm>
            <a:off x="3175343" y="-1"/>
            <a:ext cx="6094387" cy="6978617"/>
          </a:xfrm>
          <a:prstGeom prst="rect">
            <a:avLst/>
          </a:prstGeom>
        </p:spPr>
      </p:pic>
    </p:spTree>
    <p:extLst>
      <p:ext uri="{BB962C8B-B14F-4D97-AF65-F5344CB8AC3E}">
        <p14:creationId xmlns:p14="http://schemas.microsoft.com/office/powerpoint/2010/main" val="27866619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104361" y="1434617"/>
            <a:ext cx="2439080" cy="1107996"/>
          </a:xfrm>
          <a:prstGeom prst="rect">
            <a:avLst/>
          </a:prstGeom>
          <a:noFill/>
        </p:spPr>
        <p:txBody>
          <a:bodyPr wrap="square" rtlCol="0">
            <a:spAutoFit/>
          </a:bodyPr>
          <a:lstStyle/>
          <a:p>
            <a:r>
              <a:rPr lang="en-US" sz="3300" dirty="0">
                <a:solidFill>
                  <a:schemeClr val="bg1"/>
                </a:solidFill>
                <a:latin typeface="Lucida Sans" panose="020B0602030504020204" pitchFamily="34" charset="0"/>
              </a:rPr>
              <a:t>Eastern Towhee</a:t>
            </a:r>
          </a:p>
        </p:txBody>
      </p:sp>
      <p:sp>
        <p:nvSpPr>
          <p:cNvPr id="3" name="TextBox 2"/>
          <p:cNvSpPr txBox="1"/>
          <p:nvPr/>
        </p:nvSpPr>
        <p:spPr>
          <a:xfrm>
            <a:off x="6104363" y="2814243"/>
            <a:ext cx="2909011" cy="830997"/>
          </a:xfrm>
          <a:prstGeom prst="rect">
            <a:avLst/>
          </a:prstGeom>
          <a:noFill/>
        </p:spPr>
        <p:txBody>
          <a:bodyPr wrap="square" rtlCol="0">
            <a:spAutoFit/>
          </a:bodyPr>
          <a:lstStyle/>
          <a:p>
            <a:r>
              <a:rPr lang="en-US" sz="2400" i="1" dirty="0" err="1">
                <a:solidFill>
                  <a:schemeClr val="bg1"/>
                </a:solidFill>
                <a:latin typeface="Lucida Sans" panose="020B0602030504020204" pitchFamily="34" charset="0"/>
              </a:rPr>
              <a:t>Pipilo</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erythrophthalmus</a:t>
            </a:r>
            <a:endParaRPr lang="en-US" sz="2400" i="1" dirty="0">
              <a:solidFill>
                <a:schemeClr val="bg1"/>
              </a:solidFill>
              <a:latin typeface="Lucida Sans" panose="020B0602030504020204" pitchFamily="34" charset="0"/>
            </a:endParaRPr>
          </a:p>
        </p:txBody>
      </p:sp>
      <p:pic>
        <p:nvPicPr>
          <p:cNvPr id="4" name="Picture 3"/>
          <p:cNvPicPr>
            <a:picLocks noChangeAspect="1"/>
          </p:cNvPicPr>
          <p:nvPr/>
        </p:nvPicPr>
        <p:blipFill rotWithShape="1">
          <a:blip r:embed="rId2"/>
          <a:srcRect l="6983" r="15088"/>
          <a:stretch/>
        </p:blipFill>
        <p:spPr>
          <a:xfrm>
            <a:off x="137159" y="191058"/>
            <a:ext cx="5617327" cy="6518352"/>
          </a:xfrm>
          <a:prstGeom prst="rect">
            <a:avLst/>
          </a:prstGeom>
        </p:spPr>
      </p:pic>
    </p:spTree>
    <p:extLst>
      <p:ext uri="{BB962C8B-B14F-4D97-AF65-F5344CB8AC3E}">
        <p14:creationId xmlns:p14="http://schemas.microsoft.com/office/powerpoint/2010/main" val="2450046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859536"/>
            <a:ext cx="9144000" cy="5138927"/>
          </a:xfrm>
          <a:prstGeom prst="rect">
            <a:avLst/>
          </a:prstGeom>
        </p:spPr>
      </p:pic>
      <p:sp>
        <p:nvSpPr>
          <p:cNvPr id="2" name="TextBox 1"/>
          <p:cNvSpPr txBox="1"/>
          <p:nvPr/>
        </p:nvSpPr>
        <p:spPr>
          <a:xfrm>
            <a:off x="286666" y="1122689"/>
            <a:ext cx="2533973" cy="1107996"/>
          </a:xfrm>
          <a:prstGeom prst="rect">
            <a:avLst/>
          </a:prstGeom>
          <a:noFill/>
        </p:spPr>
        <p:txBody>
          <a:bodyPr wrap="square" rtlCol="0">
            <a:spAutoFit/>
          </a:bodyPr>
          <a:lstStyle/>
          <a:p>
            <a:r>
              <a:rPr lang="en-US" sz="3300" dirty="0">
                <a:solidFill>
                  <a:schemeClr val="bg1"/>
                </a:solidFill>
                <a:latin typeface="Lucida Sans" panose="020B0602030504020204" pitchFamily="34" charset="0"/>
              </a:rPr>
              <a:t>Leonard’s Skipper</a:t>
            </a:r>
          </a:p>
        </p:txBody>
      </p:sp>
      <p:sp>
        <p:nvSpPr>
          <p:cNvPr id="3" name="TextBox 2"/>
          <p:cNvSpPr txBox="1"/>
          <p:nvPr/>
        </p:nvSpPr>
        <p:spPr>
          <a:xfrm>
            <a:off x="308262" y="2263297"/>
            <a:ext cx="2909011" cy="830997"/>
          </a:xfrm>
          <a:prstGeom prst="rect">
            <a:avLst/>
          </a:prstGeom>
          <a:noFill/>
        </p:spPr>
        <p:txBody>
          <a:bodyPr wrap="square" rtlCol="0">
            <a:spAutoFit/>
          </a:bodyPr>
          <a:lstStyle/>
          <a:p>
            <a:r>
              <a:rPr lang="en-US" sz="2400" i="1" dirty="0">
                <a:solidFill>
                  <a:schemeClr val="bg1"/>
                </a:solidFill>
                <a:latin typeface="Lucida Sans" panose="020B0602030504020204" pitchFamily="34" charset="0"/>
              </a:rPr>
              <a:t>Hesperia </a:t>
            </a:r>
            <a:r>
              <a:rPr lang="en-US" sz="2400" i="1" dirty="0" err="1">
                <a:solidFill>
                  <a:schemeClr val="bg1"/>
                </a:solidFill>
                <a:latin typeface="Lucida Sans" panose="020B0602030504020204" pitchFamily="34" charset="0"/>
              </a:rPr>
              <a:t>leonardus</a:t>
            </a:r>
            <a:endParaRPr lang="en-US" sz="2400" i="1" dirty="0">
              <a:solidFill>
                <a:schemeClr val="bg1"/>
              </a:solidFill>
              <a:latin typeface="Lucida Sans" panose="020B0602030504020204" pitchFamily="34" charset="0"/>
            </a:endParaRPr>
          </a:p>
        </p:txBody>
      </p:sp>
      <p:sp>
        <p:nvSpPr>
          <p:cNvPr id="4" name="TextBox 3"/>
          <p:cNvSpPr txBox="1"/>
          <p:nvPr/>
        </p:nvSpPr>
        <p:spPr>
          <a:xfrm>
            <a:off x="286666" y="4642866"/>
            <a:ext cx="1444339"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SGCN</a:t>
            </a:r>
          </a:p>
        </p:txBody>
      </p:sp>
      <p:sp>
        <p:nvSpPr>
          <p:cNvPr id="5" name="TextBox 4"/>
          <p:cNvSpPr txBox="1"/>
          <p:nvPr/>
        </p:nvSpPr>
        <p:spPr>
          <a:xfrm>
            <a:off x="308261" y="5081447"/>
            <a:ext cx="2845487"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Special Concern</a:t>
            </a:r>
          </a:p>
        </p:txBody>
      </p:sp>
    </p:spTree>
    <p:extLst>
      <p:ext uri="{BB962C8B-B14F-4D97-AF65-F5344CB8AC3E}">
        <p14:creationId xmlns:p14="http://schemas.microsoft.com/office/powerpoint/2010/main" val="2492890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434034" y="726080"/>
            <a:ext cx="8511988" cy="600164"/>
          </a:xfrm>
          <a:prstGeom prst="rect">
            <a:avLst/>
          </a:prstGeom>
          <a:noFill/>
        </p:spPr>
        <p:txBody>
          <a:bodyPr wrap="square" rtlCol="0">
            <a:spAutoFit/>
          </a:bodyPr>
          <a:lstStyle/>
          <a:p>
            <a:pPr algn="ctr"/>
            <a:r>
              <a:rPr lang="en-US" sz="3300" dirty="0">
                <a:solidFill>
                  <a:prstClr val="white"/>
                </a:solidFill>
                <a:latin typeface="Lucida Sans" panose="020B0602030504020204" pitchFamily="34" charset="0"/>
              </a:rPr>
              <a:t>USFWS State Wildlife Grants Program</a:t>
            </a:r>
          </a:p>
        </p:txBody>
      </p:sp>
      <p:sp>
        <p:nvSpPr>
          <p:cNvPr id="3" name="TextBox 2"/>
          <p:cNvSpPr txBox="1"/>
          <p:nvPr/>
        </p:nvSpPr>
        <p:spPr>
          <a:xfrm>
            <a:off x="255904" y="4087145"/>
            <a:ext cx="8511988" cy="600164"/>
          </a:xfrm>
          <a:prstGeom prst="rect">
            <a:avLst/>
          </a:prstGeom>
          <a:noFill/>
        </p:spPr>
        <p:txBody>
          <a:bodyPr wrap="square" rtlCol="0">
            <a:spAutoFit/>
          </a:bodyPr>
          <a:lstStyle/>
          <a:p>
            <a:pPr algn="ctr"/>
            <a:r>
              <a:rPr lang="en-US" sz="3300" dirty="0">
                <a:solidFill>
                  <a:prstClr val="white"/>
                </a:solidFill>
                <a:latin typeface="Lucida Sans" panose="020B0602030504020204" pitchFamily="34" charset="0"/>
              </a:rPr>
              <a:t>University of Minnesota</a:t>
            </a:r>
          </a:p>
        </p:txBody>
      </p:sp>
      <p:sp>
        <p:nvSpPr>
          <p:cNvPr id="4" name="TextBox 3"/>
          <p:cNvSpPr txBox="1"/>
          <p:nvPr/>
        </p:nvSpPr>
        <p:spPr>
          <a:xfrm>
            <a:off x="255904" y="2966790"/>
            <a:ext cx="8511988" cy="600164"/>
          </a:xfrm>
          <a:prstGeom prst="rect">
            <a:avLst/>
          </a:prstGeom>
          <a:noFill/>
        </p:spPr>
        <p:txBody>
          <a:bodyPr wrap="square" rtlCol="0">
            <a:spAutoFit/>
          </a:bodyPr>
          <a:lstStyle/>
          <a:p>
            <a:pPr algn="ctr"/>
            <a:r>
              <a:rPr lang="en-US" sz="3300" dirty="0">
                <a:solidFill>
                  <a:prstClr val="white"/>
                </a:solidFill>
                <a:latin typeface="Lucida Sans" panose="020B0602030504020204" pitchFamily="34" charset="0"/>
              </a:rPr>
              <a:t>MN Herpetological Society</a:t>
            </a:r>
          </a:p>
        </p:txBody>
      </p:sp>
      <p:sp>
        <p:nvSpPr>
          <p:cNvPr id="5" name="TextBox 4"/>
          <p:cNvSpPr txBox="1"/>
          <p:nvPr/>
        </p:nvSpPr>
        <p:spPr>
          <a:xfrm>
            <a:off x="434034" y="1846435"/>
            <a:ext cx="8511988" cy="600164"/>
          </a:xfrm>
          <a:prstGeom prst="rect">
            <a:avLst/>
          </a:prstGeom>
          <a:noFill/>
        </p:spPr>
        <p:txBody>
          <a:bodyPr wrap="square" rtlCol="0">
            <a:spAutoFit/>
          </a:bodyPr>
          <a:lstStyle/>
          <a:p>
            <a:pPr algn="ctr"/>
            <a:r>
              <a:rPr lang="en-US" sz="3300" dirty="0">
                <a:solidFill>
                  <a:prstClr val="white"/>
                </a:solidFill>
                <a:latin typeface="Lucida Sans" panose="020B0602030504020204" pitchFamily="34" charset="0"/>
              </a:rPr>
              <a:t>MN Department of Natural Resources</a:t>
            </a:r>
          </a:p>
        </p:txBody>
      </p:sp>
      <p:sp>
        <p:nvSpPr>
          <p:cNvPr id="6" name="TextBox 5"/>
          <p:cNvSpPr txBox="1"/>
          <p:nvPr/>
        </p:nvSpPr>
        <p:spPr>
          <a:xfrm>
            <a:off x="255904" y="5207500"/>
            <a:ext cx="8511988" cy="600164"/>
          </a:xfrm>
          <a:prstGeom prst="rect">
            <a:avLst/>
          </a:prstGeom>
          <a:noFill/>
        </p:spPr>
        <p:txBody>
          <a:bodyPr wrap="square" rtlCol="0">
            <a:spAutoFit/>
          </a:bodyPr>
          <a:lstStyle/>
          <a:p>
            <a:pPr algn="ctr"/>
            <a:r>
              <a:rPr lang="en-US" sz="3300" dirty="0" smtClean="0">
                <a:solidFill>
                  <a:prstClr val="white"/>
                </a:solidFill>
                <a:latin typeface="Lucida Sans" panose="020B0602030504020204" pitchFamily="34" charset="0"/>
              </a:rPr>
              <a:t>Helen Wagner Charitable Foundation</a:t>
            </a:r>
            <a:endParaRPr lang="en-US" sz="33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17897798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extBox 5"/>
          <p:cNvSpPr txBox="1"/>
          <p:nvPr/>
        </p:nvSpPr>
        <p:spPr>
          <a:xfrm>
            <a:off x="5892987" y="4489878"/>
            <a:ext cx="1444339"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SGCN</a:t>
            </a:r>
          </a:p>
        </p:txBody>
      </p:sp>
      <p:sp>
        <p:nvSpPr>
          <p:cNvPr id="7" name="TextBox 6"/>
          <p:cNvSpPr txBox="1"/>
          <p:nvPr/>
        </p:nvSpPr>
        <p:spPr>
          <a:xfrm>
            <a:off x="5914580" y="4928459"/>
            <a:ext cx="2845487"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Special Concern</a:t>
            </a:r>
          </a:p>
        </p:txBody>
      </p:sp>
      <p:sp>
        <p:nvSpPr>
          <p:cNvPr id="8" name="TextBox 7"/>
          <p:cNvSpPr txBox="1"/>
          <p:nvPr/>
        </p:nvSpPr>
        <p:spPr>
          <a:xfrm>
            <a:off x="5892987" y="985080"/>
            <a:ext cx="2772220" cy="1615827"/>
          </a:xfrm>
          <a:prstGeom prst="rect">
            <a:avLst/>
          </a:prstGeom>
          <a:noFill/>
        </p:spPr>
        <p:txBody>
          <a:bodyPr wrap="square" rtlCol="0">
            <a:spAutoFit/>
          </a:bodyPr>
          <a:lstStyle/>
          <a:p>
            <a:r>
              <a:rPr lang="en-US" sz="3300" dirty="0">
                <a:solidFill>
                  <a:schemeClr val="bg1"/>
                </a:solidFill>
                <a:latin typeface="Lucida Sans" panose="020B0602030504020204" pitchFamily="34" charset="0"/>
              </a:rPr>
              <a:t>Northern Barrens Tiger Beetle</a:t>
            </a:r>
          </a:p>
        </p:txBody>
      </p:sp>
      <p:sp>
        <p:nvSpPr>
          <p:cNvPr id="9" name="TextBox 8"/>
          <p:cNvSpPr txBox="1"/>
          <p:nvPr/>
        </p:nvSpPr>
        <p:spPr>
          <a:xfrm>
            <a:off x="5892987" y="2753151"/>
            <a:ext cx="2909011" cy="830997"/>
          </a:xfrm>
          <a:prstGeom prst="rect">
            <a:avLst/>
          </a:prstGeom>
          <a:noFill/>
        </p:spPr>
        <p:txBody>
          <a:bodyPr wrap="square" rtlCol="0">
            <a:spAutoFit/>
          </a:bodyPr>
          <a:lstStyle/>
          <a:p>
            <a:r>
              <a:rPr lang="en-US" sz="2400" i="1" dirty="0" err="1">
                <a:solidFill>
                  <a:schemeClr val="bg1"/>
                </a:solidFill>
                <a:latin typeface="Lucida Sans" panose="020B0602030504020204" pitchFamily="34" charset="0"/>
              </a:rPr>
              <a:t>Cicindela</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patruela</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patruela</a:t>
            </a:r>
            <a:endParaRPr lang="en-US" sz="2400" i="1" dirty="0">
              <a:solidFill>
                <a:schemeClr val="bg1"/>
              </a:solidFill>
              <a:latin typeface="Lucida Sans" panose="020B060203050402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5250" t="187" r="21625" b="-187"/>
          <a:stretch/>
        </p:blipFill>
        <p:spPr>
          <a:xfrm>
            <a:off x="0" y="0"/>
            <a:ext cx="5462766" cy="6858000"/>
          </a:xfrm>
          <a:prstGeom prst="rect">
            <a:avLst/>
          </a:prstGeom>
        </p:spPr>
      </p:pic>
      <p:sp>
        <p:nvSpPr>
          <p:cNvPr id="11" name="TextBox 10"/>
          <p:cNvSpPr txBox="1"/>
          <p:nvPr/>
        </p:nvSpPr>
        <p:spPr>
          <a:xfrm>
            <a:off x="7115965" y="6532586"/>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 Brett Whaley</a:t>
            </a:r>
            <a:endParaRPr lang="en-US" sz="800" dirty="0" smtClean="0">
              <a:solidFill>
                <a:schemeClr val="bg1">
                  <a:lumMod val="50000"/>
                </a:schemeClr>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646048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22441" y="211273"/>
            <a:ext cx="2938900" cy="600164"/>
          </a:xfrm>
          <a:prstGeom prst="rect">
            <a:avLst/>
          </a:prstGeom>
          <a:noFill/>
        </p:spPr>
        <p:txBody>
          <a:bodyPr wrap="square" rtlCol="0">
            <a:spAutoFit/>
          </a:bodyPr>
          <a:lstStyle/>
          <a:p>
            <a:r>
              <a:rPr lang="en-US" sz="3300" dirty="0" err="1">
                <a:solidFill>
                  <a:schemeClr val="bg1"/>
                </a:solidFill>
                <a:latin typeface="Lucida Sans" panose="020B0602030504020204" pitchFamily="34" charset="0"/>
              </a:rPr>
              <a:t>Gophersnake</a:t>
            </a:r>
            <a:endParaRPr lang="en-US" sz="3300" dirty="0">
              <a:solidFill>
                <a:schemeClr val="bg1"/>
              </a:solidFill>
              <a:latin typeface="Lucida Sans" panose="020B0602030504020204" pitchFamily="34" charset="0"/>
            </a:endParaRPr>
          </a:p>
        </p:txBody>
      </p:sp>
      <p:sp>
        <p:nvSpPr>
          <p:cNvPr id="3" name="TextBox 2"/>
          <p:cNvSpPr txBox="1"/>
          <p:nvPr/>
        </p:nvSpPr>
        <p:spPr>
          <a:xfrm>
            <a:off x="222441" y="1097660"/>
            <a:ext cx="4127656" cy="461665"/>
          </a:xfrm>
          <a:prstGeom prst="rect">
            <a:avLst/>
          </a:prstGeom>
          <a:noFill/>
        </p:spPr>
        <p:txBody>
          <a:bodyPr wrap="square" rtlCol="0">
            <a:spAutoFit/>
          </a:bodyPr>
          <a:lstStyle/>
          <a:p>
            <a:r>
              <a:rPr lang="en-US" sz="2400" i="1" dirty="0" err="1">
                <a:solidFill>
                  <a:schemeClr val="bg1"/>
                </a:solidFill>
                <a:latin typeface="Lucida Sans" panose="020B0602030504020204" pitchFamily="34" charset="0"/>
              </a:rPr>
              <a:t>Pituophis</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catenifer</a:t>
            </a:r>
            <a:endParaRPr lang="en-US" sz="2400" i="1" dirty="0">
              <a:solidFill>
                <a:schemeClr val="bg1"/>
              </a:solidFill>
              <a:latin typeface="Lucida Sans" panose="020B0602030504020204" pitchFamily="34" charset="0"/>
            </a:endParaRPr>
          </a:p>
        </p:txBody>
      </p:sp>
      <p:sp>
        <p:nvSpPr>
          <p:cNvPr id="4" name="TextBox 3"/>
          <p:cNvSpPr txBox="1"/>
          <p:nvPr/>
        </p:nvSpPr>
        <p:spPr>
          <a:xfrm>
            <a:off x="3855592" y="1097659"/>
            <a:ext cx="1444339"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SGCN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96668"/>
            <a:ext cx="9144000" cy="4562044"/>
          </a:xfrm>
          <a:prstGeom prst="rect">
            <a:avLst/>
          </a:prstGeom>
        </p:spPr>
      </p:pic>
    </p:spTree>
    <p:extLst>
      <p:ext uri="{BB962C8B-B14F-4D97-AF65-F5344CB8AC3E}">
        <p14:creationId xmlns:p14="http://schemas.microsoft.com/office/powerpoint/2010/main" val="29982473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81311"/>
            <a:ext cx="9144000" cy="6095378"/>
          </a:xfrm>
          <a:prstGeom prst="rect">
            <a:avLst/>
          </a:prstGeom>
        </p:spPr>
      </p:pic>
      <p:sp>
        <p:nvSpPr>
          <p:cNvPr id="2" name="TextBox 1"/>
          <p:cNvSpPr txBox="1"/>
          <p:nvPr/>
        </p:nvSpPr>
        <p:spPr>
          <a:xfrm>
            <a:off x="538126" y="5166325"/>
            <a:ext cx="1444339" cy="461665"/>
          </a:xfrm>
          <a:prstGeom prst="rect">
            <a:avLst/>
          </a:prstGeom>
          <a:noFill/>
        </p:spPr>
        <p:txBody>
          <a:bodyPr wrap="square" rtlCol="0">
            <a:spAutoFit/>
          </a:bodyPr>
          <a:lstStyle/>
          <a:p>
            <a:r>
              <a:rPr lang="en-US" sz="2400" dirty="0">
                <a:solidFill>
                  <a:schemeClr val="tx1">
                    <a:lumMod val="95000"/>
                    <a:lumOff val="5000"/>
                  </a:schemeClr>
                </a:solidFill>
                <a:latin typeface="Lucida Sans" panose="020B0602030504020204" pitchFamily="34" charset="0"/>
              </a:rPr>
              <a:t>SGCN</a:t>
            </a:r>
          </a:p>
        </p:txBody>
      </p:sp>
      <p:sp>
        <p:nvSpPr>
          <p:cNvPr id="3" name="TextBox 2"/>
          <p:cNvSpPr txBox="1"/>
          <p:nvPr/>
        </p:nvSpPr>
        <p:spPr>
          <a:xfrm>
            <a:off x="529241" y="5604906"/>
            <a:ext cx="2845487" cy="461665"/>
          </a:xfrm>
          <a:prstGeom prst="rect">
            <a:avLst/>
          </a:prstGeom>
          <a:noFill/>
        </p:spPr>
        <p:txBody>
          <a:bodyPr wrap="square" rtlCol="0">
            <a:spAutoFit/>
          </a:bodyPr>
          <a:lstStyle/>
          <a:p>
            <a:r>
              <a:rPr lang="en-US" sz="2400" dirty="0">
                <a:solidFill>
                  <a:schemeClr val="tx1">
                    <a:lumMod val="95000"/>
                    <a:lumOff val="5000"/>
                  </a:schemeClr>
                </a:solidFill>
                <a:latin typeface="Lucida Sans" panose="020B0602030504020204" pitchFamily="34" charset="0"/>
              </a:rPr>
              <a:t>Special Concern</a:t>
            </a:r>
          </a:p>
        </p:txBody>
      </p:sp>
      <p:sp>
        <p:nvSpPr>
          <p:cNvPr id="4" name="TextBox 3"/>
          <p:cNvSpPr txBox="1"/>
          <p:nvPr/>
        </p:nvSpPr>
        <p:spPr>
          <a:xfrm>
            <a:off x="414941" y="616016"/>
            <a:ext cx="5588354" cy="600164"/>
          </a:xfrm>
          <a:prstGeom prst="rect">
            <a:avLst/>
          </a:prstGeom>
          <a:noFill/>
        </p:spPr>
        <p:txBody>
          <a:bodyPr wrap="square" rtlCol="0">
            <a:spAutoFit/>
          </a:bodyPr>
          <a:lstStyle/>
          <a:p>
            <a:r>
              <a:rPr lang="en-US" sz="3300" dirty="0">
                <a:solidFill>
                  <a:schemeClr val="tx1">
                    <a:lumMod val="95000"/>
                    <a:lumOff val="5000"/>
                  </a:schemeClr>
                </a:solidFill>
                <a:latin typeface="Lucida Sans" panose="020B0602030504020204" pitchFamily="34" charset="0"/>
              </a:rPr>
              <a:t>Plains Hognose Snake</a:t>
            </a:r>
          </a:p>
        </p:txBody>
      </p:sp>
      <p:sp>
        <p:nvSpPr>
          <p:cNvPr id="5" name="TextBox 4"/>
          <p:cNvSpPr txBox="1"/>
          <p:nvPr/>
        </p:nvSpPr>
        <p:spPr>
          <a:xfrm>
            <a:off x="414941" y="1450885"/>
            <a:ext cx="3330288" cy="461665"/>
          </a:xfrm>
          <a:prstGeom prst="rect">
            <a:avLst/>
          </a:prstGeom>
          <a:noFill/>
        </p:spPr>
        <p:txBody>
          <a:bodyPr wrap="square" rtlCol="0">
            <a:spAutoFit/>
          </a:bodyPr>
          <a:lstStyle/>
          <a:p>
            <a:r>
              <a:rPr lang="en-US" sz="2400" i="1" dirty="0" err="1">
                <a:solidFill>
                  <a:schemeClr val="tx1">
                    <a:lumMod val="95000"/>
                    <a:lumOff val="5000"/>
                  </a:schemeClr>
                </a:solidFill>
                <a:latin typeface="Lucida Sans" panose="020B0602030504020204" pitchFamily="34" charset="0"/>
              </a:rPr>
              <a:t>Heterodon</a:t>
            </a:r>
            <a:r>
              <a:rPr lang="en-US" sz="2400" i="1" dirty="0">
                <a:solidFill>
                  <a:schemeClr val="tx1">
                    <a:lumMod val="95000"/>
                    <a:lumOff val="5000"/>
                  </a:schemeClr>
                </a:solidFill>
                <a:latin typeface="Lucida Sans" panose="020B0602030504020204" pitchFamily="34" charset="0"/>
              </a:rPr>
              <a:t> </a:t>
            </a:r>
            <a:r>
              <a:rPr lang="en-US" sz="2400" i="1" dirty="0" err="1">
                <a:solidFill>
                  <a:schemeClr val="tx1">
                    <a:lumMod val="95000"/>
                    <a:lumOff val="5000"/>
                  </a:schemeClr>
                </a:solidFill>
                <a:latin typeface="Lucida Sans" panose="020B0602030504020204" pitchFamily="34" charset="0"/>
              </a:rPr>
              <a:t>nasicus</a:t>
            </a:r>
            <a:endParaRPr lang="en-US" sz="2400" i="1" dirty="0">
              <a:solidFill>
                <a:schemeClr val="tx1">
                  <a:lumMod val="95000"/>
                  <a:lumOff val="5000"/>
                </a:schemeClr>
              </a:solidFill>
              <a:latin typeface="Lucida Sans" panose="020B0602030504020204" pitchFamily="34" charset="0"/>
            </a:endParaRPr>
          </a:p>
        </p:txBody>
      </p:sp>
      <p:sp>
        <p:nvSpPr>
          <p:cNvPr id="7" name="TextBox 6"/>
          <p:cNvSpPr txBox="1"/>
          <p:nvPr/>
        </p:nvSpPr>
        <p:spPr>
          <a:xfrm>
            <a:off x="6510310" y="6556699"/>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 Andrew DuBois</a:t>
            </a:r>
            <a:endParaRPr lang="en-US" sz="800" dirty="0" smtClean="0">
              <a:solidFill>
                <a:schemeClr val="bg1">
                  <a:lumMod val="50000"/>
                </a:schemeClr>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7536327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 y="-74507"/>
            <a:ext cx="10401300" cy="6932507"/>
          </a:xfrm>
          <a:prstGeom prst="rect">
            <a:avLst/>
          </a:prstGeom>
        </p:spPr>
      </p:pic>
      <p:sp>
        <p:nvSpPr>
          <p:cNvPr id="3" name="TextBox 2"/>
          <p:cNvSpPr txBox="1"/>
          <p:nvPr/>
        </p:nvSpPr>
        <p:spPr>
          <a:xfrm>
            <a:off x="7424575" y="0"/>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 Brett Whaley</a:t>
            </a:r>
            <a:endParaRPr lang="en-US" sz="800" dirty="0" smtClean="0">
              <a:solidFill>
                <a:schemeClr val="bg1">
                  <a:lumMod val="50000"/>
                </a:schemeClr>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461982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 y="-74507"/>
            <a:ext cx="10401300" cy="6932507"/>
          </a:xfrm>
          <a:prstGeom prst="rect">
            <a:avLst/>
          </a:prstGeom>
        </p:spPr>
      </p:pic>
      <p:sp>
        <p:nvSpPr>
          <p:cNvPr id="3" name="TextBox 2"/>
          <p:cNvSpPr txBox="1"/>
          <p:nvPr/>
        </p:nvSpPr>
        <p:spPr>
          <a:xfrm>
            <a:off x="7424575" y="0"/>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 Brett Whaley</a:t>
            </a:r>
            <a:endParaRPr lang="en-US" sz="800" dirty="0" smtClean="0">
              <a:solidFill>
                <a:schemeClr val="bg1">
                  <a:lumMod val="50000"/>
                </a:schemeClr>
              </a:solidFill>
              <a:latin typeface="Lucida Sans" panose="020B0602030504020204" pitchFamily="34" charset="0"/>
              <a:cs typeface="Arial" panose="020B0604020202020204" pitchFamily="34" charset="0"/>
            </a:endParaRPr>
          </a:p>
        </p:txBody>
      </p:sp>
      <p:sp>
        <p:nvSpPr>
          <p:cNvPr id="4" name="TextBox 3"/>
          <p:cNvSpPr txBox="1"/>
          <p:nvPr/>
        </p:nvSpPr>
        <p:spPr>
          <a:xfrm>
            <a:off x="1225705" y="4593486"/>
            <a:ext cx="7918295" cy="1384995"/>
          </a:xfrm>
          <a:prstGeom prst="rect">
            <a:avLst/>
          </a:prstGeom>
          <a:solidFill>
            <a:schemeClr val="tx1">
              <a:lumMod val="75000"/>
              <a:lumOff val="25000"/>
              <a:alpha val="60000"/>
            </a:schemeClr>
          </a:solidFill>
        </p:spPr>
        <p:txBody>
          <a:bodyPr wrap="square" rtlCol="0">
            <a:spAutoFit/>
          </a:bodyPr>
          <a:lstStyle/>
          <a:p>
            <a:pPr algn="ctr"/>
            <a:r>
              <a:rPr lang="en-US" sz="2800" dirty="0" smtClean="0">
                <a:solidFill>
                  <a:schemeClr val="bg1"/>
                </a:solidFill>
                <a:latin typeface="Lucida Sans" panose="020B0602030504020204" pitchFamily="34" charset="0"/>
                <a:cs typeface="Arial" panose="020B0604020202020204" pitchFamily="34" charset="0"/>
              </a:rPr>
              <a:t>What factors influence rare species occupancy and abundance on the </a:t>
            </a:r>
          </a:p>
          <a:p>
            <a:pPr algn="ctr"/>
            <a:r>
              <a:rPr lang="en-US" sz="2800" dirty="0" smtClean="0">
                <a:solidFill>
                  <a:schemeClr val="bg1"/>
                </a:solidFill>
                <a:latin typeface="Lucida Sans" panose="020B0602030504020204" pitchFamily="34" charset="0"/>
                <a:cs typeface="Arial" panose="020B0604020202020204" pitchFamily="34" charset="0"/>
              </a:rPr>
              <a:t>Anoka Sand Plain?</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506769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8176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048" y="857250"/>
            <a:ext cx="9154048" cy="5262197"/>
          </a:xfrm>
          <a:prstGeom prst="rect">
            <a:avLst/>
          </a:prstGeom>
        </p:spPr>
      </p:pic>
      <p:sp>
        <p:nvSpPr>
          <p:cNvPr id="3" name="TextBox 2"/>
          <p:cNvSpPr txBox="1"/>
          <p:nvPr/>
        </p:nvSpPr>
        <p:spPr>
          <a:xfrm>
            <a:off x="197005" y="1084476"/>
            <a:ext cx="6683855" cy="523220"/>
          </a:xfrm>
          <a:prstGeom prst="rect">
            <a:avLst/>
          </a:prstGeom>
          <a:solidFill>
            <a:schemeClr val="tx1">
              <a:lumMod val="75000"/>
              <a:lumOff val="25000"/>
              <a:alpha val="60000"/>
            </a:schemeClr>
          </a:solidFill>
        </p:spPr>
        <p:txBody>
          <a:bodyPr wrap="square" rtlCol="0">
            <a:spAutoFit/>
          </a:bodyPr>
          <a:lstStyle/>
          <a:p>
            <a:pPr algn="ctr"/>
            <a:r>
              <a:rPr lang="en-US" sz="2800" dirty="0" smtClean="0">
                <a:solidFill>
                  <a:schemeClr val="bg1"/>
                </a:solidFill>
                <a:latin typeface="Lucida Sans" panose="020B0602030504020204" pitchFamily="34" charset="0"/>
                <a:cs typeface="Arial" panose="020B0604020202020204" pitchFamily="34" charset="0"/>
              </a:rPr>
              <a:t>Sherburne National Wildlife Refuge</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3151677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descr="F:\Spring16\GEOG_8260\study_are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74400" y="872304"/>
            <a:ext cx="5326380" cy="51284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25143" y="1007305"/>
            <a:ext cx="4609651" cy="1615827"/>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Sherburne</a:t>
            </a:r>
          </a:p>
          <a:p>
            <a:pPr algn="ctr"/>
            <a:r>
              <a:rPr lang="en-US" sz="3300" dirty="0">
                <a:solidFill>
                  <a:schemeClr val="bg1"/>
                </a:solidFill>
                <a:latin typeface="Lucida Sans" panose="020B0602030504020204" pitchFamily="34" charset="0"/>
              </a:rPr>
              <a:t>National Wildlife Refuge</a:t>
            </a:r>
          </a:p>
        </p:txBody>
      </p:sp>
      <p:sp>
        <p:nvSpPr>
          <p:cNvPr id="4" name="TextBox 3"/>
          <p:cNvSpPr txBox="1"/>
          <p:nvPr/>
        </p:nvSpPr>
        <p:spPr>
          <a:xfrm>
            <a:off x="5025143" y="4050102"/>
            <a:ext cx="4609651" cy="1107996"/>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Sand Dunes </a:t>
            </a:r>
          </a:p>
          <a:p>
            <a:pPr algn="ctr"/>
            <a:r>
              <a:rPr lang="en-US" sz="3300" dirty="0">
                <a:solidFill>
                  <a:schemeClr val="bg1"/>
                </a:solidFill>
                <a:latin typeface="Lucida Sans" panose="020B0602030504020204" pitchFamily="34" charset="0"/>
              </a:rPr>
              <a:t>State Forest</a:t>
            </a:r>
          </a:p>
        </p:txBody>
      </p:sp>
      <p:sp>
        <p:nvSpPr>
          <p:cNvPr id="5" name="TextBox 4"/>
          <p:cNvSpPr txBox="1"/>
          <p:nvPr/>
        </p:nvSpPr>
        <p:spPr>
          <a:xfrm>
            <a:off x="5671596" y="5539086"/>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 4,468 ha</a:t>
            </a:r>
            <a:endParaRPr lang="en-US" dirty="0">
              <a:solidFill>
                <a:schemeClr val="bg1"/>
              </a:solidFill>
              <a:latin typeface="Lucida Sans" panose="020B0602030504020204" pitchFamily="34" charset="0"/>
            </a:endParaRPr>
          </a:p>
        </p:txBody>
      </p:sp>
      <p:sp>
        <p:nvSpPr>
          <p:cNvPr id="6" name="TextBox 5"/>
          <p:cNvSpPr txBox="1"/>
          <p:nvPr/>
        </p:nvSpPr>
        <p:spPr>
          <a:xfrm>
            <a:off x="5671596" y="2790356"/>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 12,424 ha</a:t>
            </a:r>
            <a:endParaRPr lang="en-US" dirty="0">
              <a:solidFill>
                <a:schemeClr val="bg1"/>
              </a:solidFill>
              <a:latin typeface="Lucida Sans" panose="020B0602030504020204" pitchFamily="34" charset="0"/>
            </a:endParaRPr>
          </a:p>
        </p:txBody>
      </p:sp>
    </p:spTree>
    <p:extLst>
      <p:ext uri="{BB962C8B-B14F-4D97-AF65-F5344CB8AC3E}">
        <p14:creationId xmlns:p14="http://schemas.microsoft.com/office/powerpoint/2010/main" val="21272239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5025143" y="1007305"/>
            <a:ext cx="4609651" cy="1615827"/>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Sherburne</a:t>
            </a:r>
          </a:p>
          <a:p>
            <a:pPr algn="ctr"/>
            <a:r>
              <a:rPr lang="en-US" sz="3300" dirty="0">
                <a:solidFill>
                  <a:schemeClr val="bg1"/>
                </a:solidFill>
                <a:latin typeface="Lucida Sans" panose="020B0602030504020204" pitchFamily="34" charset="0"/>
              </a:rPr>
              <a:t>National Wildlife Refuge</a:t>
            </a:r>
          </a:p>
        </p:txBody>
      </p:sp>
      <p:sp>
        <p:nvSpPr>
          <p:cNvPr id="3" name="TextBox 2"/>
          <p:cNvSpPr txBox="1"/>
          <p:nvPr/>
        </p:nvSpPr>
        <p:spPr>
          <a:xfrm>
            <a:off x="5025143" y="4050102"/>
            <a:ext cx="4609651" cy="1107996"/>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Sand Dunes </a:t>
            </a:r>
          </a:p>
          <a:p>
            <a:pPr algn="ctr"/>
            <a:r>
              <a:rPr lang="en-US" sz="3300" dirty="0">
                <a:solidFill>
                  <a:schemeClr val="bg1"/>
                </a:solidFill>
                <a:latin typeface="Lucida Sans" panose="020B0602030504020204" pitchFamily="34" charset="0"/>
              </a:rPr>
              <a:t>State Forest</a:t>
            </a:r>
          </a:p>
        </p:txBody>
      </p:sp>
      <p:sp>
        <p:nvSpPr>
          <p:cNvPr id="4" name="TextBox 3"/>
          <p:cNvSpPr txBox="1"/>
          <p:nvPr/>
        </p:nvSpPr>
        <p:spPr>
          <a:xfrm>
            <a:off x="5671596" y="5539086"/>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39 Plots</a:t>
            </a:r>
            <a:endParaRPr lang="en-US" dirty="0">
              <a:solidFill>
                <a:schemeClr val="bg1"/>
              </a:solidFill>
              <a:latin typeface="Lucida Sans" panose="020B0602030504020204" pitchFamily="34" charset="0"/>
            </a:endParaRPr>
          </a:p>
        </p:txBody>
      </p:sp>
      <p:sp>
        <p:nvSpPr>
          <p:cNvPr id="5" name="TextBox 4"/>
          <p:cNvSpPr txBox="1"/>
          <p:nvPr/>
        </p:nvSpPr>
        <p:spPr>
          <a:xfrm>
            <a:off x="5671596" y="2790356"/>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20 </a:t>
            </a:r>
            <a:r>
              <a:rPr lang="en-US" dirty="0" smtClean="0">
                <a:solidFill>
                  <a:schemeClr val="bg1"/>
                </a:solidFill>
                <a:latin typeface="Lucida Sans" panose="020B0602030504020204" pitchFamily="34" charset="0"/>
              </a:rPr>
              <a:t>Plots</a:t>
            </a:r>
            <a:endParaRPr lang="en-US" dirty="0">
              <a:solidFill>
                <a:schemeClr val="bg1"/>
              </a:solidFill>
              <a:latin typeface="Lucida Sans" panose="020B0602030504020204" pitchFamily="34" charset="0"/>
            </a:endParaRPr>
          </a:p>
        </p:txBody>
      </p:sp>
      <p:pic>
        <p:nvPicPr>
          <p:cNvPr id="7" name="Picture 6"/>
          <p:cNvPicPr>
            <a:picLocks noChangeAspect="1"/>
          </p:cNvPicPr>
          <p:nvPr/>
        </p:nvPicPr>
        <p:blipFill>
          <a:blip r:embed="rId2"/>
          <a:stretch>
            <a:fillRect/>
          </a:stretch>
        </p:blipFill>
        <p:spPr>
          <a:xfrm>
            <a:off x="0" y="0"/>
            <a:ext cx="5288284" cy="6858000"/>
          </a:xfrm>
          <a:prstGeom prst="rect">
            <a:avLst/>
          </a:prstGeom>
        </p:spPr>
      </p:pic>
    </p:spTree>
    <p:extLst>
      <p:ext uri="{BB962C8B-B14F-4D97-AF65-F5344CB8AC3E}">
        <p14:creationId xmlns:p14="http://schemas.microsoft.com/office/powerpoint/2010/main" val="8716351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4785105" y="2466627"/>
            <a:ext cx="4609651" cy="1107996"/>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Sand Dunes </a:t>
            </a:r>
          </a:p>
          <a:p>
            <a:pPr algn="ctr"/>
            <a:r>
              <a:rPr lang="en-US" sz="3300" dirty="0">
                <a:solidFill>
                  <a:schemeClr val="bg1"/>
                </a:solidFill>
                <a:latin typeface="Lucida Sans" panose="020B0602030504020204" pitchFamily="34" charset="0"/>
              </a:rPr>
              <a:t>State Forest</a:t>
            </a:r>
          </a:p>
        </p:txBody>
      </p:sp>
      <p:sp>
        <p:nvSpPr>
          <p:cNvPr id="4" name="TextBox 3"/>
          <p:cNvSpPr txBox="1"/>
          <p:nvPr/>
        </p:nvSpPr>
        <p:spPr>
          <a:xfrm>
            <a:off x="5431559" y="3617504"/>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39 Plots</a:t>
            </a:r>
            <a:endParaRPr lang="en-US" dirty="0">
              <a:solidFill>
                <a:schemeClr val="bg1"/>
              </a:solidFill>
              <a:latin typeface="Lucida Sans" panose="020B0602030504020204" pitchFamily="34" charset="0"/>
            </a:endParaRPr>
          </a:p>
        </p:txBody>
      </p:sp>
      <p:sp>
        <p:nvSpPr>
          <p:cNvPr id="6" name="TextBox 5"/>
          <p:cNvSpPr txBox="1"/>
          <p:nvPr/>
        </p:nvSpPr>
        <p:spPr>
          <a:xfrm>
            <a:off x="5431554" y="5671918"/>
            <a:ext cx="3316749" cy="369332"/>
          </a:xfrm>
          <a:prstGeom prst="rect">
            <a:avLst/>
          </a:prstGeom>
          <a:noFill/>
        </p:spPr>
        <p:txBody>
          <a:bodyPr wrap="square" rtlCol="0">
            <a:spAutoFit/>
          </a:bodyPr>
          <a:lstStyle/>
          <a:p>
            <a:pPr algn="ctr"/>
            <a:r>
              <a:rPr lang="en-US" dirty="0" smtClean="0">
                <a:solidFill>
                  <a:srgbClr val="66FF33"/>
                </a:solidFill>
                <a:latin typeface="Lucida Sans" panose="020B0602030504020204" pitchFamily="34" charset="0"/>
              </a:rPr>
              <a:t>9 Plots</a:t>
            </a:r>
            <a:endParaRPr lang="en-US" dirty="0">
              <a:solidFill>
                <a:srgbClr val="66FF33"/>
              </a:solidFill>
              <a:latin typeface="Lucida Sans" panose="020B0602030504020204" pitchFamily="34" charset="0"/>
            </a:endParaRPr>
          </a:p>
        </p:txBody>
      </p:sp>
      <p:sp>
        <p:nvSpPr>
          <p:cNvPr id="7" name="TextBox 6"/>
          <p:cNvSpPr txBox="1"/>
          <p:nvPr/>
        </p:nvSpPr>
        <p:spPr>
          <a:xfrm>
            <a:off x="5156231" y="4502589"/>
            <a:ext cx="3867397" cy="954107"/>
          </a:xfrm>
          <a:prstGeom prst="rect">
            <a:avLst/>
          </a:prstGeom>
          <a:noFill/>
        </p:spPr>
        <p:txBody>
          <a:bodyPr wrap="square" rtlCol="0">
            <a:spAutoFit/>
          </a:bodyPr>
          <a:lstStyle/>
          <a:p>
            <a:pPr algn="ctr"/>
            <a:r>
              <a:rPr lang="en-US" sz="2800" dirty="0" smtClean="0">
                <a:solidFill>
                  <a:schemeClr val="bg1"/>
                </a:solidFill>
                <a:latin typeface="Lucida Sans" panose="020B0602030504020204" pitchFamily="34" charset="0"/>
              </a:rPr>
              <a:t>Immediate Conversion Areas</a:t>
            </a:r>
            <a:endParaRPr lang="en-US" sz="2800" dirty="0">
              <a:solidFill>
                <a:schemeClr val="bg1"/>
              </a:solidFill>
              <a:latin typeface="Lucida Sans" panose="020B0602030504020204" pitchFamily="34" charset="0"/>
            </a:endParaRPr>
          </a:p>
        </p:txBody>
      </p:sp>
      <p:pic>
        <p:nvPicPr>
          <p:cNvPr id="9" name="Picture 8"/>
          <p:cNvPicPr>
            <a:picLocks noChangeAspect="1"/>
          </p:cNvPicPr>
          <p:nvPr/>
        </p:nvPicPr>
        <p:blipFill>
          <a:blip r:embed="rId2"/>
          <a:stretch>
            <a:fillRect/>
          </a:stretch>
        </p:blipFill>
        <p:spPr>
          <a:xfrm>
            <a:off x="0" y="0"/>
            <a:ext cx="5288284" cy="6858000"/>
          </a:xfrm>
          <a:prstGeom prst="rect">
            <a:avLst/>
          </a:prstGeom>
        </p:spPr>
      </p:pic>
    </p:spTree>
    <p:extLst>
      <p:ext uri="{BB962C8B-B14F-4D97-AF65-F5344CB8AC3E}">
        <p14:creationId xmlns:p14="http://schemas.microsoft.com/office/powerpoint/2010/main" val="1948257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5" y="4206786"/>
            <a:ext cx="4645510" cy="318897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7996" y="3583032"/>
            <a:ext cx="5646498" cy="327496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0675" t="17728" r="26272" b="26267"/>
          <a:stretch/>
        </p:blipFill>
        <p:spPr>
          <a:xfrm>
            <a:off x="-392213" y="-62623"/>
            <a:ext cx="4512727" cy="2671472"/>
          </a:xfrm>
          <a:prstGeom prst="rect">
            <a:avLst/>
          </a:prstGeom>
        </p:spPr>
      </p:pic>
      <p:pic>
        <p:nvPicPr>
          <p:cNvPr id="8" name="Picture 7"/>
          <p:cNvPicPr>
            <a:picLocks noChangeAspect="1"/>
          </p:cNvPicPr>
          <p:nvPr/>
        </p:nvPicPr>
        <p:blipFill>
          <a:blip r:embed="rId6"/>
          <a:stretch>
            <a:fillRect/>
          </a:stretch>
        </p:blipFill>
        <p:spPr>
          <a:xfrm>
            <a:off x="-83665" y="2608849"/>
            <a:ext cx="4281661" cy="2135692"/>
          </a:xfrm>
          <a:prstGeom prst="rect">
            <a:avLst/>
          </a:prstGeom>
        </p:spPr>
      </p:pic>
      <p:pic>
        <p:nvPicPr>
          <p:cNvPr id="9" name="Picture 8"/>
          <p:cNvPicPr>
            <a:picLocks noChangeAspect="1"/>
          </p:cNvPicPr>
          <p:nvPr/>
        </p:nvPicPr>
        <p:blipFill rotWithShape="1">
          <a:blip r:embed="rId7"/>
          <a:srcRect l="18136" t="6629" r="19491" b="6892"/>
          <a:stretch/>
        </p:blipFill>
        <p:spPr>
          <a:xfrm>
            <a:off x="3811966" y="572748"/>
            <a:ext cx="3859876" cy="3010284"/>
          </a:xfrm>
          <a:prstGeom prst="rect">
            <a:avLst/>
          </a:prstGeom>
        </p:spPr>
      </p:pic>
      <p:pic>
        <p:nvPicPr>
          <p:cNvPr id="4" name="Picture 3"/>
          <p:cNvPicPr>
            <a:picLocks noChangeAspect="1"/>
          </p:cNvPicPr>
          <p:nvPr/>
        </p:nvPicPr>
        <p:blipFill rotWithShape="1">
          <a:blip r:embed="rId8" cstate="print">
            <a:extLst>
              <a:ext uri="{28A0092B-C50C-407E-A947-70E740481C1C}">
                <a14:useLocalDpi xmlns:a14="http://schemas.microsoft.com/office/drawing/2010/main" val="0"/>
              </a:ext>
            </a:extLst>
          </a:blip>
          <a:srcRect l="45972" t="1373" r="23467" b="-1"/>
          <a:stretch/>
        </p:blipFill>
        <p:spPr>
          <a:xfrm>
            <a:off x="7021245" y="-93663"/>
            <a:ext cx="2240280" cy="3676695"/>
          </a:xfrm>
          <a:prstGeom prst="rect">
            <a:avLst/>
          </a:prstGeom>
        </p:spPr>
      </p:pic>
    </p:spTree>
    <p:extLst>
      <p:ext uri="{BB962C8B-B14F-4D97-AF65-F5344CB8AC3E}">
        <p14:creationId xmlns:p14="http://schemas.microsoft.com/office/powerpoint/2010/main" val="816702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8472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2068009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1530" y="560070"/>
            <a:ext cx="10274053" cy="5772150"/>
          </a:xfrm>
          <a:prstGeom prst="rect">
            <a:avLst/>
          </a:prstGeom>
        </p:spPr>
      </p:pic>
    </p:spTree>
    <p:extLst>
      <p:ext uri="{BB962C8B-B14F-4D97-AF65-F5344CB8AC3E}">
        <p14:creationId xmlns:p14="http://schemas.microsoft.com/office/powerpoint/2010/main" val="14404477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Box 4"/>
          <p:cNvSpPr txBox="1"/>
          <p:nvPr/>
        </p:nvSpPr>
        <p:spPr>
          <a:xfrm>
            <a:off x="1042825" y="1930296"/>
            <a:ext cx="7266562" cy="523220"/>
          </a:xfrm>
          <a:prstGeom prst="rect">
            <a:avLst/>
          </a:prstGeom>
          <a:noFill/>
        </p:spPr>
        <p:txBody>
          <a:bodyPr wrap="square" rtlCol="0">
            <a:spAutoFit/>
          </a:bodyPr>
          <a:lstStyle/>
          <a:p>
            <a:pPr algn="ctr"/>
            <a:r>
              <a:rPr lang="en-US" sz="2800" dirty="0" smtClean="0">
                <a:solidFill>
                  <a:schemeClr val="bg1"/>
                </a:solidFill>
                <a:latin typeface="Lucida Sans" panose="020B0602030504020204" pitchFamily="34" charset="0"/>
                <a:cs typeface="Arial" panose="020B0604020202020204" pitchFamily="34" charset="0"/>
              </a:rPr>
              <a:t>Twenty-eight point text</a:t>
            </a:r>
            <a:endParaRPr lang="en-US" sz="28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1042825" y="1109779"/>
            <a:ext cx="7266562" cy="461665"/>
          </a:xfrm>
          <a:prstGeom prst="rect">
            <a:avLst/>
          </a:prstGeom>
          <a:noFill/>
        </p:spPr>
        <p:txBody>
          <a:bodyPr wrap="square" rtlCol="0">
            <a:spAutoFit/>
          </a:bodyPr>
          <a:lstStyle/>
          <a:p>
            <a:pPr algn="ctr"/>
            <a:r>
              <a:rPr lang="en-US" sz="2400" dirty="0" smtClean="0">
                <a:solidFill>
                  <a:schemeClr val="bg1"/>
                </a:solidFill>
                <a:latin typeface="Lucida Sans" panose="020B0602030504020204" pitchFamily="34" charset="0"/>
                <a:cs typeface="Arial" panose="020B0604020202020204" pitchFamily="34" charset="0"/>
              </a:rPr>
              <a:t>Twenty-four point text</a:t>
            </a:r>
            <a:endParaRPr lang="en-US" sz="24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1042825" y="601035"/>
            <a:ext cx="7266562" cy="400110"/>
          </a:xfrm>
          <a:prstGeom prst="rect">
            <a:avLst/>
          </a:prstGeom>
          <a:noFill/>
        </p:spPr>
        <p:txBody>
          <a:bodyPr wrap="square" rtlCol="0">
            <a:spAutoFit/>
          </a:bodyPr>
          <a:lstStyle/>
          <a:p>
            <a:pPr algn="ctr"/>
            <a:r>
              <a:rPr lang="en-US" sz="2000" dirty="0" smtClean="0">
                <a:solidFill>
                  <a:schemeClr val="bg1"/>
                </a:solidFill>
                <a:latin typeface="Lucida Sans" panose="020B0602030504020204" pitchFamily="34" charset="0"/>
                <a:cs typeface="Arial" panose="020B0604020202020204" pitchFamily="34" charset="0"/>
              </a:rPr>
              <a:t>Twenty point text</a:t>
            </a:r>
            <a:endParaRPr lang="en-US" sz="20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1042825" y="3720136"/>
            <a:ext cx="7266562"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Thirty-six point text</a:t>
            </a:r>
            <a:endParaRPr lang="en-US" sz="3600" dirty="0">
              <a:solidFill>
                <a:schemeClr val="bg1"/>
              </a:solidFill>
              <a:latin typeface="Lucida Sans" panose="020B0602030504020204" pitchFamily="34" charset="0"/>
              <a:cs typeface="Arial" panose="020B0604020202020204" pitchFamily="34" charset="0"/>
            </a:endParaRPr>
          </a:p>
        </p:txBody>
      </p:sp>
      <p:sp>
        <p:nvSpPr>
          <p:cNvPr id="8" name="TextBox 7"/>
          <p:cNvSpPr txBox="1"/>
          <p:nvPr/>
        </p:nvSpPr>
        <p:spPr>
          <a:xfrm>
            <a:off x="1112098" y="4583736"/>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Forty-four point text</a:t>
            </a:r>
            <a:endParaRPr lang="en-US" sz="4400" dirty="0">
              <a:solidFill>
                <a:schemeClr val="bg1"/>
              </a:solidFill>
              <a:latin typeface="Lucida Sans" panose="020B0602030504020204" pitchFamily="34" charset="0"/>
              <a:cs typeface="Arial" panose="020B0604020202020204" pitchFamily="34" charset="0"/>
            </a:endParaRPr>
          </a:p>
        </p:txBody>
      </p:sp>
      <p:sp>
        <p:nvSpPr>
          <p:cNvPr id="9" name="TextBox 8"/>
          <p:cNvSpPr txBox="1"/>
          <p:nvPr/>
        </p:nvSpPr>
        <p:spPr>
          <a:xfrm>
            <a:off x="1112098" y="5570446"/>
            <a:ext cx="7266562"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Forty-eight point text</a:t>
            </a:r>
            <a:endParaRPr lang="en-US" sz="4800" dirty="0">
              <a:solidFill>
                <a:schemeClr val="bg1"/>
              </a:solidFill>
              <a:latin typeface="Lucida Sans" panose="020B0602030504020204" pitchFamily="34" charset="0"/>
              <a:cs typeface="Arial" panose="020B0604020202020204" pitchFamily="34" charset="0"/>
            </a:endParaRPr>
          </a:p>
        </p:txBody>
      </p:sp>
      <p:sp>
        <p:nvSpPr>
          <p:cNvPr id="10" name="TextBox 9"/>
          <p:cNvSpPr txBox="1"/>
          <p:nvPr/>
        </p:nvSpPr>
        <p:spPr>
          <a:xfrm>
            <a:off x="1042825" y="2812368"/>
            <a:ext cx="7266562" cy="584775"/>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cs typeface="Arial" panose="020B0604020202020204" pitchFamily="34" charset="0"/>
              </a:rPr>
              <a:t>Thirty-two point text</a:t>
            </a:r>
            <a:endParaRPr lang="en-US" sz="3200" dirty="0">
              <a:solidFill>
                <a:schemeClr val="bg1"/>
              </a:solidFill>
              <a:latin typeface="Lucida Sans" panose="020B0602030504020204" pitchFamily="34" charset="0"/>
              <a:cs typeface="Arial" panose="020B0604020202020204" pitchFamily="34" charset="0"/>
            </a:endParaRPr>
          </a:p>
        </p:txBody>
      </p:sp>
      <p:sp>
        <p:nvSpPr>
          <p:cNvPr id="11" name="TextBox 10"/>
          <p:cNvSpPr txBox="1"/>
          <p:nvPr/>
        </p:nvSpPr>
        <p:spPr>
          <a:xfrm>
            <a:off x="1042825" y="116373"/>
            <a:ext cx="7266562" cy="338554"/>
          </a:xfrm>
          <a:prstGeom prst="rect">
            <a:avLst/>
          </a:prstGeom>
          <a:noFill/>
        </p:spPr>
        <p:txBody>
          <a:bodyPr wrap="square" rtlCol="0">
            <a:spAutoFit/>
          </a:bodyPr>
          <a:lstStyle/>
          <a:p>
            <a:pPr algn="ctr"/>
            <a:r>
              <a:rPr lang="en-US" sz="1600" dirty="0" smtClean="0">
                <a:solidFill>
                  <a:schemeClr val="bg1"/>
                </a:solidFill>
                <a:latin typeface="Lucida Sans" panose="020B0602030504020204" pitchFamily="34" charset="0"/>
                <a:cs typeface="Arial" panose="020B0604020202020204" pitchFamily="34" charset="0"/>
              </a:rPr>
              <a:t>Notes box</a:t>
            </a:r>
          </a:p>
        </p:txBody>
      </p:sp>
      <p:sp>
        <p:nvSpPr>
          <p:cNvPr id="12" name="TextBox 11"/>
          <p:cNvSpPr txBox="1"/>
          <p:nvPr/>
        </p:nvSpPr>
        <p:spPr>
          <a:xfrm>
            <a:off x="98080" y="438996"/>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a:t>
            </a:r>
            <a:endParaRPr lang="en-US" sz="800" dirty="0" smtClean="0">
              <a:solidFill>
                <a:schemeClr val="bg1">
                  <a:lumMod val="50000"/>
                </a:schemeClr>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0794922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19917850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890587"/>
            <a:ext cx="7620000" cy="5076825"/>
          </a:xfrm>
          <a:prstGeom prst="rect">
            <a:avLst/>
          </a:prstGeom>
        </p:spPr>
      </p:pic>
      <p:sp>
        <p:nvSpPr>
          <p:cNvPr id="3" name="TextBox 2"/>
          <p:cNvSpPr txBox="1"/>
          <p:nvPr/>
        </p:nvSpPr>
        <p:spPr>
          <a:xfrm>
            <a:off x="1042825" y="116373"/>
            <a:ext cx="7266562" cy="338554"/>
          </a:xfrm>
          <a:prstGeom prst="rect">
            <a:avLst/>
          </a:prstGeom>
          <a:noFill/>
        </p:spPr>
        <p:txBody>
          <a:bodyPr wrap="square" rtlCol="0">
            <a:spAutoFit/>
          </a:bodyPr>
          <a:lstStyle/>
          <a:p>
            <a:pPr algn="ctr"/>
            <a:r>
              <a:rPr lang="en-US" sz="1600" dirty="0" smtClean="0">
                <a:solidFill>
                  <a:schemeClr val="bg1"/>
                </a:solidFill>
                <a:latin typeface="Lucida Sans" panose="020B0602030504020204" pitchFamily="34" charset="0"/>
                <a:cs typeface="Arial" panose="020B0604020202020204" pitchFamily="34" charset="0"/>
              </a:rPr>
              <a:t>Judy Gallagher</a:t>
            </a:r>
            <a:endParaRPr lang="en-US" sz="1600" dirty="0" smtClean="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9565695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961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2902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2900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51004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754" y="0"/>
            <a:ext cx="10247586" cy="6858000"/>
          </a:xfrm>
          <a:prstGeom prst="rect">
            <a:avLst/>
          </a:prstGeom>
        </p:spPr>
      </p:pic>
    </p:spTree>
    <p:extLst>
      <p:ext uri="{BB962C8B-B14F-4D97-AF65-F5344CB8AC3E}">
        <p14:creationId xmlns:p14="http://schemas.microsoft.com/office/powerpoint/2010/main" val="10153077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852299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66313"/>
          </a:xfrm>
          <a:prstGeom prst="rect">
            <a:avLst/>
          </a:prstGeom>
        </p:spPr>
      </p:pic>
    </p:spTree>
    <p:extLst>
      <p:ext uri="{BB962C8B-B14F-4D97-AF65-F5344CB8AC3E}">
        <p14:creationId xmlns:p14="http://schemas.microsoft.com/office/powerpoint/2010/main" val="26936553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1" y="-75456"/>
            <a:ext cx="10631379" cy="7085856"/>
          </a:xfrm>
          <a:prstGeom prst="rect">
            <a:avLst/>
          </a:prstGeom>
        </p:spPr>
      </p:pic>
    </p:spTree>
    <p:extLst>
      <p:ext uri="{BB962C8B-B14F-4D97-AF65-F5344CB8AC3E}">
        <p14:creationId xmlns:p14="http://schemas.microsoft.com/office/powerpoint/2010/main" val="18210845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379711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40" y="-158750"/>
            <a:ext cx="12474222" cy="7016750"/>
          </a:xfrm>
          <a:prstGeom prst="rect">
            <a:avLst/>
          </a:prstGeom>
        </p:spPr>
      </p:pic>
    </p:spTree>
    <p:extLst>
      <p:ext uri="{BB962C8B-B14F-4D97-AF65-F5344CB8AC3E}">
        <p14:creationId xmlns:p14="http://schemas.microsoft.com/office/powerpoint/2010/main" val="3591273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216"/>
          <a:stretch/>
        </p:blipFill>
        <p:spPr>
          <a:xfrm>
            <a:off x="1494466" y="302448"/>
            <a:ext cx="6254301" cy="5442570"/>
          </a:xfrm>
          <a:prstGeom prst="rect">
            <a:avLst/>
          </a:prstGeom>
        </p:spPr>
      </p:pic>
      <p:sp>
        <p:nvSpPr>
          <p:cNvPr id="3" name="TextBox 2"/>
          <p:cNvSpPr txBox="1"/>
          <p:nvPr/>
        </p:nvSpPr>
        <p:spPr>
          <a:xfrm>
            <a:off x="193053" y="6027166"/>
            <a:ext cx="8857129" cy="523220"/>
          </a:xfrm>
          <a:prstGeom prst="rect">
            <a:avLst/>
          </a:prstGeom>
          <a:noFill/>
        </p:spPr>
        <p:txBody>
          <a:bodyPr wrap="square" rtlCol="0">
            <a:spAutoFit/>
          </a:bodyPr>
          <a:lstStyle/>
          <a:p>
            <a:pPr algn="ctr"/>
            <a:r>
              <a:rPr lang="en-US" sz="2800" dirty="0" smtClean="0">
                <a:solidFill>
                  <a:schemeClr val="bg1"/>
                </a:solidFill>
                <a:latin typeface="Lucida Sans" panose="020B0602030504020204" pitchFamily="34" charset="0"/>
                <a:cs typeface="Arial" panose="020B0604020202020204" pitchFamily="34" charset="0"/>
              </a:rPr>
              <a:t>~</a:t>
            </a:r>
            <a:r>
              <a:rPr lang="en-US" sz="2800" dirty="0">
                <a:solidFill>
                  <a:schemeClr val="bg1"/>
                </a:solidFill>
                <a:latin typeface="Lucida Sans" panose="020B0602030504020204" pitchFamily="34" charset="0"/>
                <a:cs typeface="Arial" panose="020B0604020202020204" pitchFamily="34" charset="0"/>
              </a:rPr>
              <a:t>12,000,000 </a:t>
            </a:r>
            <a:r>
              <a:rPr lang="en-US" sz="2800" dirty="0" smtClean="0">
                <a:solidFill>
                  <a:schemeClr val="bg1"/>
                </a:solidFill>
                <a:latin typeface="Lucida Sans" panose="020B0602030504020204" pitchFamily="34" charset="0"/>
                <a:cs typeface="Arial" panose="020B0604020202020204" pitchFamily="34" charset="0"/>
              </a:rPr>
              <a:t>ha </a:t>
            </a:r>
            <a:r>
              <a:rPr lang="en-US" sz="2800" dirty="0">
                <a:solidFill>
                  <a:schemeClr val="bg1"/>
                </a:solidFill>
                <a:latin typeface="Lucida Sans" panose="020B0602030504020204" pitchFamily="34" charset="0"/>
                <a:cs typeface="Arial" panose="020B0604020202020204" pitchFamily="34" charset="0"/>
              </a:rPr>
              <a:t>in the Midwest </a:t>
            </a:r>
            <a:r>
              <a:rPr lang="en-US" sz="1600" dirty="0">
                <a:solidFill>
                  <a:schemeClr val="bg1"/>
                </a:solidFill>
                <a:latin typeface="Lucida Sans" panose="020B0602030504020204" pitchFamily="34" charset="0"/>
                <a:cs typeface="Arial" panose="020B0604020202020204" pitchFamily="34" charset="0"/>
              </a:rPr>
              <a:t>(</a:t>
            </a:r>
            <a:r>
              <a:rPr lang="en-US" sz="1600" dirty="0" err="1">
                <a:solidFill>
                  <a:schemeClr val="bg1"/>
                </a:solidFill>
                <a:latin typeface="Lucida Sans" panose="020B0602030504020204" pitchFamily="34" charset="0"/>
                <a:cs typeface="Arial" panose="020B0604020202020204" pitchFamily="34" charset="0"/>
              </a:rPr>
              <a:t>Nuzzo</a:t>
            </a:r>
            <a:r>
              <a:rPr lang="en-US" sz="1600" dirty="0">
                <a:solidFill>
                  <a:schemeClr val="bg1"/>
                </a:solidFill>
                <a:latin typeface="Lucida Sans" panose="020B0602030504020204" pitchFamily="34" charset="0"/>
                <a:cs typeface="Arial" panose="020B0604020202020204" pitchFamily="34" charset="0"/>
              </a:rPr>
              <a:t> 1986)</a:t>
            </a:r>
          </a:p>
        </p:txBody>
      </p:sp>
    </p:spTree>
    <p:extLst>
      <p:ext uri="{BB962C8B-B14F-4D97-AF65-F5344CB8AC3E}">
        <p14:creationId xmlns:p14="http://schemas.microsoft.com/office/powerpoint/2010/main" val="3322569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TextBox 7"/>
          <p:cNvSpPr txBox="1"/>
          <p:nvPr/>
        </p:nvSpPr>
        <p:spPr>
          <a:xfrm>
            <a:off x="843330" y="4421328"/>
            <a:ext cx="7503001" cy="1200329"/>
          </a:xfrm>
          <a:prstGeom prst="rect">
            <a:avLst/>
          </a:prstGeom>
          <a:noFill/>
        </p:spPr>
        <p:txBody>
          <a:bodyPr wrap="square" rtlCol="0">
            <a:spAutoFit/>
          </a:bodyPr>
          <a:lstStyle/>
          <a:p>
            <a:pPr algn="ctr"/>
            <a:r>
              <a:rPr lang="en-US" sz="7200" dirty="0" smtClean="0">
                <a:solidFill>
                  <a:schemeClr val="bg1"/>
                </a:solidFill>
                <a:latin typeface="Lucida Sans" panose="020B0602030504020204" pitchFamily="34" charset="0"/>
                <a:cs typeface="Arial" panose="020B0604020202020204" pitchFamily="34" charset="0"/>
              </a:rPr>
              <a:t>98.98 % </a:t>
            </a:r>
            <a:r>
              <a:rPr lang="en-US" sz="4800" dirty="0" smtClean="0">
                <a:solidFill>
                  <a:schemeClr val="bg1"/>
                </a:solidFill>
                <a:latin typeface="Lucida Sans" panose="020B0602030504020204" pitchFamily="34" charset="0"/>
                <a:cs typeface="Arial" panose="020B0604020202020204" pitchFamily="34" charset="0"/>
              </a:rPr>
              <a:t>loss</a:t>
            </a:r>
            <a:endParaRPr lang="en-US" sz="4800" dirty="0">
              <a:solidFill>
                <a:schemeClr val="bg1"/>
              </a:solidFill>
              <a:latin typeface="Lucida Sans" panose="020B0602030504020204" pitchFamily="34" charset="0"/>
              <a:cs typeface="Arial" panose="020B0604020202020204" pitchFamily="34" charset="0"/>
            </a:endParaRPr>
          </a:p>
        </p:txBody>
      </p:sp>
      <p:sp>
        <p:nvSpPr>
          <p:cNvPr id="9" name="TextBox 8"/>
          <p:cNvSpPr txBox="1"/>
          <p:nvPr/>
        </p:nvSpPr>
        <p:spPr>
          <a:xfrm>
            <a:off x="0" y="2759221"/>
            <a:ext cx="8857129"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 2,600 ha remained</a:t>
            </a:r>
            <a:endParaRPr lang="en-US" sz="48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1499947" y="1097114"/>
            <a:ext cx="6045835"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 12,000,000 ha</a:t>
            </a:r>
            <a:endParaRPr lang="en-US" sz="4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8138976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4129</TotalTime>
  <Words>879</Words>
  <Application>Microsoft Office PowerPoint</Application>
  <PresentationFormat>On-screen Show (4:3)</PresentationFormat>
  <Paragraphs>162</Paragraphs>
  <Slides>63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Bookman Old Style</vt:lpstr>
      <vt:lpstr>Calibri</vt:lpstr>
      <vt:lpstr>Calibri Light</vt:lpstr>
      <vt:lpstr>Lucida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Minnesota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 R Edwards</dc:creator>
  <cp:lastModifiedBy>Edwards, Margaret (DNR)</cp:lastModifiedBy>
  <cp:revision>70</cp:revision>
  <dcterms:created xsi:type="dcterms:W3CDTF">2018-10-20T18:26:06Z</dcterms:created>
  <dcterms:modified xsi:type="dcterms:W3CDTF">2018-11-13T02:09:16Z</dcterms:modified>
</cp:coreProperties>
</file>